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3" r:id="rId2"/>
    <p:sldId id="347" r:id="rId3"/>
    <p:sldId id="289" r:id="rId4"/>
    <p:sldId id="356" r:id="rId5"/>
    <p:sldId id="256" r:id="rId6"/>
    <p:sldId id="257" r:id="rId7"/>
    <p:sldId id="263" r:id="rId8"/>
    <p:sldId id="324" r:id="rId9"/>
    <p:sldId id="325" r:id="rId10"/>
    <p:sldId id="328" r:id="rId11"/>
    <p:sldId id="327" r:id="rId12"/>
    <p:sldId id="264" r:id="rId13"/>
    <p:sldId id="265" r:id="rId14"/>
    <p:sldId id="329" r:id="rId15"/>
    <p:sldId id="330" r:id="rId16"/>
    <p:sldId id="266" r:id="rId17"/>
    <p:sldId id="340" r:id="rId18"/>
    <p:sldId id="267" r:id="rId19"/>
    <p:sldId id="332" r:id="rId20"/>
    <p:sldId id="331" r:id="rId21"/>
    <p:sldId id="271" r:id="rId22"/>
    <p:sldId id="312" r:id="rId23"/>
    <p:sldId id="318" r:id="rId24"/>
    <p:sldId id="272" r:id="rId25"/>
    <p:sldId id="315" r:id="rId26"/>
    <p:sldId id="316" r:id="rId27"/>
    <p:sldId id="313" r:id="rId28"/>
    <p:sldId id="319" r:id="rId29"/>
    <p:sldId id="323" r:id="rId30"/>
    <p:sldId id="314" r:id="rId31"/>
    <p:sldId id="279" r:id="rId32"/>
    <p:sldId id="273" r:id="rId33"/>
    <p:sldId id="274" r:id="rId34"/>
    <p:sldId id="275" r:id="rId35"/>
    <p:sldId id="322" r:id="rId36"/>
    <p:sldId id="359" r:id="rId37"/>
    <p:sldId id="334" r:id="rId38"/>
    <p:sldId id="333" r:id="rId39"/>
    <p:sldId id="311" r:id="rId40"/>
    <p:sldId id="270" r:id="rId41"/>
    <p:sldId id="337" r:id="rId42"/>
    <p:sldId id="351" r:id="rId43"/>
    <p:sldId id="336" r:id="rId44"/>
    <p:sldId id="352" r:id="rId45"/>
    <p:sldId id="353" r:id="rId46"/>
    <p:sldId id="339" r:id="rId47"/>
    <p:sldId id="338" r:id="rId48"/>
    <p:sldId id="348" r:id="rId49"/>
    <p:sldId id="349" r:id="rId50"/>
    <p:sldId id="350" r:id="rId51"/>
    <p:sldId id="310" r:id="rId52"/>
    <p:sldId id="360" r:id="rId53"/>
    <p:sldId id="357" r:id="rId54"/>
    <p:sldId id="358" r:id="rId55"/>
    <p:sldId id="354" r:id="rId56"/>
    <p:sldId id="362" r:id="rId57"/>
    <p:sldId id="361" r:id="rId58"/>
    <p:sldId id="300" r:id="rId5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1665"/>
    <a:srgbClr val="01062E"/>
    <a:srgbClr val="104862"/>
    <a:srgbClr val="010A41"/>
    <a:srgbClr val="0B70F4"/>
    <a:srgbClr val="B7DA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C55F44-A69B-48E4-A041-46E05385D840}" v="1134" dt="2025-02-28T21:07:39.994"/>
    <p1510:client id="{190742F9-7337-469F-8654-D3A00D3DCC21}" v="2425" dt="2025-02-27T19:27:15.529"/>
    <p1510:client id="{BC396DF1-5538-A9EF-C4B4-30A40BBE8B75}" v="131" dt="2025-02-28T23:47:18.232"/>
    <p1510:client id="{D34E7B8F-7A32-4C6A-B64E-12E29CD4C9AA}" v="1684" dt="2025-02-27T23:58:48.7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88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jpeg>
</file>

<file path=ppt/media/image30.jpeg>
</file>

<file path=ppt/media/image31.jpeg>
</file>

<file path=ppt/media/image32.png>
</file>

<file path=ppt/media/image33.jpeg>
</file>

<file path=ppt/media/image34.jpeg>
</file>

<file path=ppt/media/image35.jpeg>
</file>

<file path=ppt/media/image36.png>
</file>

<file path=ppt/media/image37.jpeg>
</file>

<file path=ppt/media/image38.jpeg>
</file>

<file path=ppt/media/image39.pn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png>
</file>

<file path=ppt/media/image46.png>
</file>

<file path=ppt/media/image47.png>
</file>

<file path=ppt/media/image48.png>
</file>

<file path=ppt/media/image49.jpeg>
</file>

<file path=ppt/media/image5.jpeg>
</file>

<file path=ppt/media/image50.jpeg>
</file>

<file path=ppt/media/image51.png>
</file>

<file path=ppt/media/image52.jpeg>
</file>

<file path=ppt/media/image53.jpeg>
</file>

<file path=ppt/media/image54.png>
</file>

<file path=ppt/media/image55.jpeg>
</file>

<file path=ppt/media/image56.jpeg>
</file>

<file path=ppt/media/image57.jpeg>
</file>

<file path=ppt/media/image58.png>
</file>

<file path=ppt/media/image59.jpeg>
</file>

<file path=ppt/media/image6.jpeg>
</file>

<file path=ppt/media/image60.png>
</file>

<file path=ppt/media/image61.jpeg>
</file>

<file path=ppt/media/image62.png>
</file>

<file path=ppt/media/image63.jpe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07.06.2025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logyandweb.blogspot.com/2016/02/resumen-informatica-forense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://www.pngall.com/laptop-png/download/5469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overbr.com.br/lancamentos/msi-lanca-nova-placa-mae-fm2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kit.co.in/microprocessor-cpu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-access_memory" TargetMode="Externa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todotecnologia-eso.blogspot.com/2019/02/" TargetMode="Externa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superuser.com/questions/288652/dual-internal-hard-disk-on-1-cpu" TargetMode="External"/><Relationship Id="rId7" Type="http://schemas.openxmlformats.org/officeDocument/2006/relationships/hyperlink" Target="http://www.pngall.com/hard-disk-png/download/24620" TargetMode="Externa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hyperlink" Target="http://www.pngall.com/ssd-solid-state-drive-png/download/55453" TargetMode="External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carte.com/contenido/la-fuente-de-alimentacion-del-equipo-microinformatico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ngall.com/pen-drive-png/download/26074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nl.wikipedia.org/wiki/Bestand:Computer_monitor.jpg" TargetMode="External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macionprofesional.info/el-teclado-en-windows-10/" TargetMode="External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gadgetsin.com/roccat-kone-aimo-wired-gaming-mouse.htm" TargetMode="External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ngall.com/pc-mouse-png" TargetMode="Externa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adgetsin.com/jbl-free-truly-wireless-bluetooth-earbuds.htm" TargetMode="External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i9000b.blogspot.com/2012/01/fones-de-ouvidos-exclusivamente-para.html" TargetMode="External"/><Relationship Id="rId4" Type="http://schemas.openxmlformats.org/officeDocument/2006/relationships/image" Target="../media/image38.jpe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jpeg"/><Relationship Id="rId3" Type="http://schemas.openxmlformats.org/officeDocument/2006/relationships/hyperlink" Target="https://www.reisoffice.com.br/produtos/equipamentos/impressoras/impressora+jato+de+tinta/24607/impressora+jato+de+tinta+-+pixma+ip7210+-+canon" TargetMode="External"/><Relationship Id="rId7" Type="http://schemas.openxmlformats.org/officeDocument/2006/relationships/hyperlink" Target="http://en.wikipedia.org/wiki/file:xbox-360-s-controller.jpg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jpeg"/><Relationship Id="rId11" Type="http://schemas.openxmlformats.org/officeDocument/2006/relationships/image" Target="../media/image44.jpeg"/><Relationship Id="rId5" Type="http://schemas.openxmlformats.org/officeDocument/2006/relationships/hyperlink" Target="https://kaliblog.blogspot.com/2008_02_01_kaliblog_archive.html" TargetMode="External"/><Relationship Id="rId10" Type="http://schemas.openxmlformats.org/officeDocument/2006/relationships/hyperlink" Target="http://www.ticarte.com/contenido/el-lector-de-codigos-del-equipo-microinformatico" TargetMode="External"/><Relationship Id="rId4" Type="http://schemas.openxmlformats.org/officeDocument/2006/relationships/image" Target="../media/image40.jpeg"/><Relationship Id="rId9" Type="http://schemas.openxmlformats.org/officeDocument/2006/relationships/image" Target="../media/image43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ay-tech.blogspot.com/p/blog-page_24.html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jpeg"/><Relationship Id="rId5" Type="http://schemas.openxmlformats.org/officeDocument/2006/relationships/hyperlink" Target="https://freepngimg.com/png/112478-roblox-logo-free-photo" TargetMode="External"/><Relationship Id="rId4" Type="http://schemas.openxmlformats.org/officeDocument/2006/relationships/image" Target="../media/image4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jpeg"/><Relationship Id="rId4" Type="http://schemas.openxmlformats.org/officeDocument/2006/relationships/image" Target="../media/image56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htnovo.blogspot.com/2017/03/nuovo-sfondo-desktop-Windows-10-cu.html" TargetMode="External"/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htnovo.blogspot.com/2017/03/nuovo-sfondo-desktop-Windows-10-cu.html" TargetMode="External"/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5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ircuito eletrônico em fundo preto&#10;&#10;O conteúdo gerado por IA pode estar incorreto.">
            <a:extLst>
              <a:ext uri="{FF2B5EF4-FFF2-40B4-BE49-F238E27FC236}">
                <a16:creationId xmlns:a16="http://schemas.microsoft.com/office/drawing/2014/main" id="{04261BC7-24D6-D37A-5775-D820BE3600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4123" r="1892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5EA6A7B-5130-D151-7A48-F4D9628816A3}"/>
              </a:ext>
            </a:extLst>
          </p:cNvPr>
          <p:cNvSpPr txBox="1"/>
          <p:nvPr/>
        </p:nvSpPr>
        <p:spPr>
          <a:xfrm>
            <a:off x="607632" y="548231"/>
            <a:ext cx="5273615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600" b="1">
                <a:solidFill>
                  <a:srgbClr val="002060"/>
                </a:solidFill>
                <a:latin typeface="Gill Sans MT"/>
              </a:rPr>
              <a:t>Informática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04B0969-939A-79A1-AE8C-5A96EBC59961}"/>
              </a:ext>
            </a:extLst>
          </p:cNvPr>
          <p:cNvSpPr txBox="1"/>
          <p:nvPr/>
        </p:nvSpPr>
        <p:spPr>
          <a:xfrm>
            <a:off x="612550" y="2844823"/>
            <a:ext cx="507233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err="1">
                <a:latin typeface="Aptos Display"/>
              </a:rPr>
              <a:t>Eridhonson</a:t>
            </a:r>
            <a:r>
              <a:rPr lang="pt-BR" sz="3200">
                <a:latin typeface="Aptos Display"/>
              </a:rPr>
              <a:t> Oliveira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33A5DF8-87E0-0832-EC59-78451CDC0FF1}"/>
              </a:ext>
            </a:extLst>
          </p:cNvPr>
          <p:cNvSpPr txBox="1"/>
          <p:nvPr/>
        </p:nvSpPr>
        <p:spPr>
          <a:xfrm>
            <a:off x="610658" y="4909868"/>
            <a:ext cx="4756029" cy="1354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900">
                <a:solidFill>
                  <a:srgbClr val="002060"/>
                </a:solidFill>
                <a:latin typeface="Gill Sans MT"/>
              </a:rPr>
              <a:t>Ponto Com</a:t>
            </a:r>
          </a:p>
          <a:p>
            <a:r>
              <a:rPr lang="pt-BR" sz="2200">
                <a:latin typeface="Aptos Display"/>
              </a:rPr>
              <a:t>Informática e Profissionalizante</a:t>
            </a:r>
          </a:p>
        </p:txBody>
      </p:sp>
    </p:spTree>
    <p:extLst>
      <p:ext uri="{BB962C8B-B14F-4D97-AF65-F5344CB8AC3E}">
        <p14:creationId xmlns:p14="http://schemas.microsoft.com/office/powerpoint/2010/main" val="2230367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29440-94F8-C4DD-7CFE-66A1E7CFA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urso básico de Informática: por que fazer? - Blog do Portal Educaçã">
            <a:extLst>
              <a:ext uri="{FF2B5EF4-FFF2-40B4-BE49-F238E27FC236}">
                <a16:creationId xmlns:a16="http://schemas.microsoft.com/office/drawing/2014/main" id="{57027A4A-6D7D-7FDD-56B6-E4B9E8EA16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r="-223" b="485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05970F57-A34C-D486-BCA2-AB2944447FB4}"/>
              </a:ext>
            </a:extLst>
          </p:cNvPr>
          <p:cNvGrpSpPr/>
          <p:nvPr/>
        </p:nvGrpSpPr>
        <p:grpSpPr>
          <a:xfrm>
            <a:off x="-6515591" y="378"/>
            <a:ext cx="6492511" cy="6883350"/>
            <a:chOff x="-6515591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B19EC4E3-EC35-CFED-DF3F-3C2FF8CB4C34}"/>
                </a:ext>
              </a:extLst>
            </p:cNvPr>
            <p:cNvSpPr/>
            <p:nvPr/>
          </p:nvSpPr>
          <p:spPr>
            <a:xfrm>
              <a:off x="-6515591" y="378"/>
              <a:ext cx="6492511" cy="68833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7EEABE32-4936-FDCE-E2E5-64F8C278CAE3}"/>
                </a:ext>
              </a:extLst>
            </p:cNvPr>
            <p:cNvSpPr txBox="1"/>
            <p:nvPr/>
          </p:nvSpPr>
          <p:spPr>
            <a:xfrm>
              <a:off x="-6435430" y="2921416"/>
              <a:ext cx="6308784" cy="10156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pt-BR" sz="6000" b="1">
                  <a:solidFill>
                    <a:srgbClr val="FFFFFF"/>
                  </a:solidFill>
                  <a:latin typeface="Gill Sans MT"/>
                </a:rPr>
                <a:t>COMPUTADOR</a:t>
              </a:r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007123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951CE-BE77-1949-BF11-2400E8523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urso básico de Informática: por que fazer? - Blog do Portal Educaçã">
            <a:extLst>
              <a:ext uri="{FF2B5EF4-FFF2-40B4-BE49-F238E27FC236}">
                <a16:creationId xmlns:a16="http://schemas.microsoft.com/office/drawing/2014/main" id="{C31F4839-A160-F8E0-6149-82059555F9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r="-223" b="485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F2844124-03AC-51E8-D09C-1FBCDBAAC3A6}"/>
              </a:ext>
            </a:extLst>
          </p:cNvPr>
          <p:cNvGrpSpPr/>
          <p:nvPr/>
        </p:nvGrpSpPr>
        <p:grpSpPr>
          <a:xfrm>
            <a:off x="-2648" y="378"/>
            <a:ext cx="6492511" cy="6883350"/>
            <a:chOff x="-2648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17CA9B05-A3CF-E6D6-D3A9-CC7DB5A61125}"/>
                </a:ext>
              </a:extLst>
            </p:cNvPr>
            <p:cNvSpPr/>
            <p:nvPr/>
          </p:nvSpPr>
          <p:spPr>
            <a:xfrm>
              <a:off x="-2648" y="378"/>
              <a:ext cx="6492511" cy="68833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D512F0A0-738E-DE59-DC28-12462F7D87F0}"/>
                </a:ext>
              </a:extLst>
            </p:cNvPr>
            <p:cNvSpPr txBox="1"/>
            <p:nvPr/>
          </p:nvSpPr>
          <p:spPr>
            <a:xfrm>
              <a:off x="77513" y="2921416"/>
              <a:ext cx="6308784" cy="10156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pt-BR" sz="6000" b="1">
                  <a:solidFill>
                    <a:srgbClr val="FFFFFF"/>
                  </a:solidFill>
                  <a:latin typeface="Gill Sans MT"/>
                </a:rPr>
                <a:t>COMPUTADOR</a:t>
              </a:r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53875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ECEE98-1230-0B83-FFB8-AE950C441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O que é um computador?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8E7E-B2BE-8F18-94C8-73BA37C80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Dispositivo que processa dados.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Composto por componentes </a:t>
            </a:r>
            <a:r>
              <a:rPr lang="pt-BR" sz="3200" b="1">
                <a:solidFill>
                  <a:srgbClr val="002060"/>
                </a:solidFill>
                <a:ea typeface="+mn-lt"/>
                <a:cs typeface="+mn-lt"/>
              </a:rPr>
              <a:t>físicos </a:t>
            </a:r>
            <a:r>
              <a:rPr lang="pt-BR" sz="3200">
                <a:ea typeface="+mn-lt"/>
                <a:cs typeface="+mn-lt"/>
              </a:rPr>
              <a:t>(hardware) e </a:t>
            </a:r>
            <a:r>
              <a:rPr lang="pt-BR" sz="3200" b="1">
                <a:solidFill>
                  <a:srgbClr val="002060"/>
                </a:solidFill>
                <a:ea typeface="+mn-lt"/>
                <a:cs typeface="+mn-lt"/>
              </a:rPr>
              <a:t>lógicos </a:t>
            </a:r>
            <a:r>
              <a:rPr lang="pt-BR" sz="3200">
                <a:ea typeface="+mn-lt"/>
                <a:cs typeface="+mn-lt"/>
              </a:rPr>
              <a:t>(software).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Funções principais: </a:t>
            </a:r>
            <a:r>
              <a:rPr lang="pt-BR" sz="3200" b="1">
                <a:solidFill>
                  <a:srgbClr val="002060"/>
                </a:solidFill>
                <a:ea typeface="+mn-lt"/>
                <a:cs typeface="+mn-lt"/>
              </a:rPr>
              <a:t>receber</a:t>
            </a:r>
            <a:r>
              <a:rPr lang="pt-BR" sz="3200">
                <a:ea typeface="+mn-lt"/>
                <a:cs typeface="+mn-lt"/>
              </a:rPr>
              <a:t>, </a:t>
            </a:r>
            <a:r>
              <a:rPr lang="pt-BR" sz="3200" b="1">
                <a:solidFill>
                  <a:srgbClr val="002060"/>
                </a:solidFill>
                <a:ea typeface="+mn-lt"/>
                <a:cs typeface="+mn-lt"/>
              </a:rPr>
              <a:t>processar </a:t>
            </a:r>
            <a:r>
              <a:rPr lang="pt-BR" sz="3200">
                <a:ea typeface="+mn-lt"/>
                <a:cs typeface="+mn-lt"/>
              </a:rPr>
              <a:t>e </a:t>
            </a:r>
            <a:r>
              <a:rPr lang="pt-BR" sz="3200" b="1">
                <a:solidFill>
                  <a:srgbClr val="002060"/>
                </a:solidFill>
                <a:ea typeface="+mn-lt"/>
                <a:cs typeface="+mn-lt"/>
              </a:rPr>
              <a:t>armazenar </a:t>
            </a:r>
            <a:r>
              <a:rPr lang="pt-BR" sz="3200">
                <a:ea typeface="+mn-lt"/>
                <a:cs typeface="+mn-lt"/>
              </a:rPr>
              <a:t>informações.</a:t>
            </a:r>
            <a:endParaRPr lang="pt-BR" sz="3200"/>
          </a:p>
        </p:txBody>
      </p:sp>
    </p:spTree>
    <p:extLst>
      <p:ext uri="{BB962C8B-B14F-4D97-AF65-F5344CB8AC3E}">
        <p14:creationId xmlns:p14="http://schemas.microsoft.com/office/powerpoint/2010/main" val="3895891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108E8D-2FE4-4283-33CD-96731AA25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Tipos de computadores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C09FFD-2FDD-1142-5619-0F74AF25F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Computadores de mesa (desktops)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Computadores portáteis (laptops)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Computadores manuais (smartphones)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Servidores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Supercomputadores</a:t>
            </a:r>
            <a:endParaRPr lang="pt-BR" sz="3200"/>
          </a:p>
        </p:txBody>
      </p:sp>
    </p:spTree>
    <p:extLst>
      <p:ext uri="{BB962C8B-B14F-4D97-AF65-F5344CB8AC3E}">
        <p14:creationId xmlns:p14="http://schemas.microsoft.com/office/powerpoint/2010/main" val="3486326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C48AB-692F-BAC0-C2FA-6BA2B054B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Teléfono celular BLU VIVO XL4 6.2'' 32GB 3GB RAM -Negro">
            <a:extLst>
              <a:ext uri="{FF2B5EF4-FFF2-40B4-BE49-F238E27FC236}">
                <a16:creationId xmlns:a16="http://schemas.microsoft.com/office/drawing/2014/main" id="{41165A35-278A-8BA8-CFBE-815B81554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3847" y="874861"/>
            <a:ext cx="2855703" cy="2851031"/>
          </a:xfrm>
          <a:prstGeom prst="rect">
            <a:avLst/>
          </a:prstGeom>
          <a:ln>
            <a:noFill/>
          </a:ln>
        </p:spPr>
      </p:pic>
      <p:pic>
        <p:nvPicPr>
          <p:cNvPr id="6" name="Imagem 5" descr="Tela de um computador portátil&#10;&#10;O conteúdo gerado por IA pode estar incorreto.">
            <a:extLst>
              <a:ext uri="{FF2B5EF4-FFF2-40B4-BE49-F238E27FC236}">
                <a16:creationId xmlns:a16="http://schemas.microsoft.com/office/drawing/2014/main" id="{EF82FF9F-538C-4D6A-B6D6-B5BE881A4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72422" y="486674"/>
            <a:ext cx="4504176" cy="3613031"/>
          </a:xfrm>
          <a:prstGeom prst="rect">
            <a:avLst/>
          </a:prstGeom>
        </p:spPr>
      </p:pic>
      <p:pic>
        <p:nvPicPr>
          <p:cNvPr id="9" name="Imagem 8" descr="Iphone Teléfono Smartphone - Foto gratis en Pixabay">
            <a:extLst>
              <a:ext uri="{FF2B5EF4-FFF2-40B4-BE49-F238E27FC236}">
                <a16:creationId xmlns:a16="http://schemas.microsoft.com/office/drawing/2014/main" id="{EEA76380-4E6C-2134-45F2-ED071DA8BD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6973" y="4095390"/>
            <a:ext cx="3801374" cy="28510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Imagem 11" descr="Gabinete Gamer Cougar MX-350 RGB (Slim-Torre, Vidrio templado, ATX ...">
            <a:extLst>
              <a:ext uri="{FF2B5EF4-FFF2-40B4-BE49-F238E27FC236}">
                <a16:creationId xmlns:a16="http://schemas.microsoft.com/office/drawing/2014/main" id="{C8458427-0A24-0718-A600-3FD88E562F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6834277" y="874861"/>
            <a:ext cx="5611484" cy="555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62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4B8C2-EEC4-B922-7097-25BB8FC57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Geladeira Brastemp Frost Free Duplex 462 litros cor Inox* com Painel ...">
            <a:extLst>
              <a:ext uri="{FF2B5EF4-FFF2-40B4-BE49-F238E27FC236}">
                <a16:creationId xmlns:a16="http://schemas.microsoft.com/office/drawing/2014/main" id="{1D0CE0AF-2ABA-63CB-5312-3DB5C1439A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96" r="23026"/>
          <a:stretch/>
        </p:blipFill>
        <p:spPr>
          <a:xfrm flipH="1">
            <a:off x="8200662" y="184749"/>
            <a:ext cx="3567403" cy="6502879"/>
          </a:xfrm>
          <a:prstGeom prst="rect">
            <a:avLst/>
          </a:prstGeom>
          <a:ln>
            <a:noFill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460B14A-6C8F-5CB0-0697-CC3229E54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823" y="530885"/>
            <a:ext cx="4074542" cy="6328194"/>
          </a:xfrm>
          <a:prstGeom prst="rect">
            <a:avLst/>
          </a:prstGeom>
          <a:ln>
            <a:noFill/>
          </a:ln>
        </p:spPr>
      </p:pic>
      <p:pic>
        <p:nvPicPr>
          <p:cNvPr id="13" name="Imagem 12" descr="Digitales Mp3 Música · Gráficos vectoriales gratis en Pixabay">
            <a:extLst>
              <a:ext uri="{FF2B5EF4-FFF2-40B4-BE49-F238E27FC236}">
                <a16:creationId xmlns:a16="http://schemas.microsoft.com/office/drawing/2014/main" id="{38B90B58-2BB5-2B46-5A73-8ED27B65BC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0572" y="1708749"/>
            <a:ext cx="2007799" cy="398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35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5DE601-F7FF-AC4A-D0AA-7787EEBB6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  <a:ea typeface="+mj-lt"/>
                <a:cs typeface="+mj-lt"/>
              </a:rPr>
              <a:t>Características do computador</a:t>
            </a:r>
            <a:endParaRPr lang="pt-BR" b="1">
              <a:solidFill>
                <a:srgbClr val="002060"/>
              </a:solidFill>
              <a:latin typeface="Gill Sans MT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C47DD1-B609-8338-1384-7A87FA9DC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Alta velocidade de processamento;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Alta capacidade de armazenamento;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Possibilidade de replicação;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Processamento ininterrupto;</a:t>
            </a:r>
            <a:endParaRPr lang="pt-BR" sz="3200"/>
          </a:p>
          <a:p>
            <a:pPr marL="0" indent="0">
              <a:lnSpc>
                <a:spcPct val="150000"/>
              </a:lnSpc>
              <a:buNone/>
            </a:pPr>
            <a:r>
              <a:rPr lang="pt-BR" sz="3200">
                <a:ea typeface="+mn-lt"/>
                <a:cs typeface="+mn-lt"/>
              </a:rPr>
              <a:t>Programável.</a:t>
            </a:r>
            <a:endParaRPr lang="pt-BR" sz="3200"/>
          </a:p>
        </p:txBody>
      </p:sp>
    </p:spTree>
    <p:extLst>
      <p:ext uri="{BB962C8B-B14F-4D97-AF65-F5344CB8AC3E}">
        <p14:creationId xmlns:p14="http://schemas.microsoft.com/office/powerpoint/2010/main" val="425546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585D63-8AA8-7E3D-A6FA-79412731A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  <a:ea typeface="+mj-lt"/>
                <a:cs typeface="+mj-lt"/>
              </a:rPr>
              <a:t>Benefícios do computador</a:t>
            </a:r>
            <a:endParaRPr lang="pt-BR" b="1">
              <a:latin typeface="Gill Sans MT"/>
              <a:ea typeface="+mj-lt"/>
              <a:cs typeface="+mj-lt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66F564-AE4A-D201-3CD5-1A54D3000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pt-BR" sz="3200">
                <a:ea typeface="+mn-lt"/>
                <a:cs typeface="+mn-lt"/>
              </a:rPr>
              <a:t>Confiabilidade e Exatidão;</a:t>
            </a:r>
            <a:endParaRPr lang="pt-BR" sz="3200"/>
          </a:p>
          <a:p>
            <a:pPr marL="0" indent="0">
              <a:lnSpc>
                <a:spcPct val="120000"/>
              </a:lnSpc>
              <a:buNone/>
            </a:pPr>
            <a:r>
              <a:rPr lang="pt-BR" sz="3200">
                <a:ea typeface="+mn-lt"/>
                <a:cs typeface="+mn-lt"/>
              </a:rPr>
              <a:t>Precisão no controle de processos;</a:t>
            </a:r>
            <a:endParaRPr lang="pt-BR" sz="3200"/>
          </a:p>
          <a:p>
            <a:pPr marL="0" indent="0">
              <a:lnSpc>
                <a:spcPct val="120000"/>
              </a:lnSpc>
              <a:buNone/>
            </a:pPr>
            <a:r>
              <a:rPr lang="pt-BR" sz="3200">
                <a:ea typeface="+mn-lt"/>
                <a:cs typeface="+mn-lt"/>
              </a:rPr>
              <a:t>Aumento da produtividade;</a:t>
            </a:r>
            <a:endParaRPr lang="pt-BR" sz="3200"/>
          </a:p>
          <a:p>
            <a:pPr marL="0" indent="0">
              <a:lnSpc>
                <a:spcPct val="120000"/>
              </a:lnSpc>
              <a:buNone/>
            </a:pPr>
            <a:r>
              <a:rPr lang="pt-BR" sz="3200">
                <a:ea typeface="+mn-lt"/>
                <a:cs typeface="+mn-lt"/>
              </a:rPr>
              <a:t>Análise de grandes quantidades de informação;</a:t>
            </a:r>
            <a:endParaRPr lang="pt-BR" sz="3200"/>
          </a:p>
          <a:p>
            <a:pPr marL="0" indent="0">
              <a:lnSpc>
                <a:spcPct val="120000"/>
              </a:lnSpc>
              <a:buNone/>
            </a:pPr>
            <a:r>
              <a:rPr lang="pt-BR" sz="3200">
                <a:ea typeface="+mn-lt"/>
                <a:cs typeface="+mn-lt"/>
              </a:rPr>
              <a:t>Auxílio à tomada de decisões;</a:t>
            </a:r>
            <a:endParaRPr lang="pt-BR" sz="3200"/>
          </a:p>
          <a:p>
            <a:pPr marL="0" indent="0">
              <a:lnSpc>
                <a:spcPct val="120000"/>
              </a:lnSpc>
              <a:buNone/>
            </a:pPr>
            <a:r>
              <a:rPr lang="pt-BR" sz="3200">
                <a:ea typeface="+mn-lt"/>
                <a:cs typeface="+mn-lt"/>
              </a:rPr>
              <a:t>Agilidade nas operações;</a:t>
            </a:r>
            <a:endParaRPr lang="pt-BR" sz="3200"/>
          </a:p>
        </p:txBody>
      </p:sp>
    </p:spTree>
    <p:extLst>
      <p:ext uri="{BB962C8B-B14F-4D97-AF65-F5344CB8AC3E}">
        <p14:creationId xmlns:p14="http://schemas.microsoft.com/office/powerpoint/2010/main" val="2884268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Agrupar 13">
            <a:extLst>
              <a:ext uri="{FF2B5EF4-FFF2-40B4-BE49-F238E27FC236}">
                <a16:creationId xmlns:a16="http://schemas.microsoft.com/office/drawing/2014/main" id="{78ACC873-BA0C-1D81-DABD-6666219FCC8F}"/>
              </a:ext>
            </a:extLst>
          </p:cNvPr>
          <p:cNvGrpSpPr/>
          <p:nvPr/>
        </p:nvGrpSpPr>
        <p:grpSpPr>
          <a:xfrm>
            <a:off x="832449" y="1478711"/>
            <a:ext cx="4812821" cy="2520981"/>
            <a:chOff x="832449" y="1104900"/>
            <a:chExt cx="4812821" cy="2520981"/>
          </a:xfrm>
        </p:grpSpPr>
        <p:pic>
          <p:nvPicPr>
            <p:cNvPr id="13" name="Imagem 12" descr="PC Gamer Completa AMD Athlon 3000g 16GB DDR4 1 TB SSD Vega 3 Graphics ...">
              <a:extLst>
                <a:ext uri="{FF2B5EF4-FFF2-40B4-BE49-F238E27FC236}">
                  <a16:creationId xmlns:a16="http://schemas.microsoft.com/office/drawing/2014/main" id="{D14601AC-FAA2-0FDA-99D7-0F5AAF12EF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54956" y="1104900"/>
              <a:ext cx="2290314" cy="2319069"/>
            </a:xfrm>
            <a:prstGeom prst="rect">
              <a:avLst/>
            </a:prstGeom>
            <a:ln>
              <a:noFill/>
            </a:ln>
          </p:spPr>
        </p:pic>
        <p:sp>
          <p:nvSpPr>
            <p:cNvPr id="5" name="Título 1">
              <a:extLst>
                <a:ext uri="{FF2B5EF4-FFF2-40B4-BE49-F238E27FC236}">
                  <a16:creationId xmlns:a16="http://schemas.microsoft.com/office/drawing/2014/main" id="{245DF9E9-7D17-F0C2-6B90-2FA1A965C9E4}"/>
                </a:ext>
              </a:extLst>
            </p:cNvPr>
            <p:cNvSpPr txBox="1">
              <a:spLocks/>
            </p:cNvSpPr>
            <p:nvPr/>
          </p:nvSpPr>
          <p:spPr>
            <a:xfrm>
              <a:off x="832449" y="2300318"/>
              <a:ext cx="3024998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pt-BR" b="1">
                  <a:solidFill>
                    <a:srgbClr val="002060"/>
                  </a:solidFill>
                  <a:latin typeface="Gill Sans MT"/>
                </a:rPr>
                <a:t>Hardware</a:t>
              </a:r>
              <a:endParaRPr lang="pt-BR"/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3978FCC-CBDF-5965-AB80-D9A68F62BF59}"/>
              </a:ext>
            </a:extLst>
          </p:cNvPr>
          <p:cNvGrpSpPr/>
          <p:nvPr/>
        </p:nvGrpSpPr>
        <p:grpSpPr>
          <a:xfrm>
            <a:off x="6281467" y="1565334"/>
            <a:ext cx="4855234" cy="2347103"/>
            <a:chOff x="6281467" y="1191523"/>
            <a:chExt cx="4855234" cy="2347103"/>
          </a:xfrm>
        </p:grpSpPr>
        <p:pic>
          <p:nvPicPr>
            <p:cNvPr id="15" name="Imagem 14" descr="Matrix Communication Software - Free image on Pixabay">
              <a:extLst>
                <a:ext uri="{FF2B5EF4-FFF2-40B4-BE49-F238E27FC236}">
                  <a16:creationId xmlns:a16="http://schemas.microsoft.com/office/drawing/2014/main" id="{3DF41D4C-A2C5-3E60-3FEB-114045A59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60920" y="1191523"/>
              <a:ext cx="2475781" cy="2347103"/>
            </a:xfrm>
            <a:prstGeom prst="rect">
              <a:avLst/>
            </a:prstGeom>
          </p:spPr>
        </p:pic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7802D186-614A-62BA-1E44-55599255F20B}"/>
                </a:ext>
              </a:extLst>
            </p:cNvPr>
            <p:cNvSpPr txBox="1">
              <a:spLocks/>
            </p:cNvSpPr>
            <p:nvPr/>
          </p:nvSpPr>
          <p:spPr>
            <a:xfrm>
              <a:off x="6281467" y="2472844"/>
              <a:ext cx="3024998" cy="96613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pt-BR" b="1">
                  <a:solidFill>
                    <a:srgbClr val="002060"/>
                  </a:solidFill>
                  <a:latin typeface="Gill Sans MT"/>
                </a:rPr>
                <a:t>Software</a:t>
              </a:r>
              <a:endParaRPr lang="pt-BR"/>
            </a:p>
          </p:txBody>
        </p:sp>
      </p:grpSp>
      <p:sp>
        <p:nvSpPr>
          <p:cNvPr id="9" name="Título 1">
            <a:extLst>
              <a:ext uri="{FF2B5EF4-FFF2-40B4-BE49-F238E27FC236}">
                <a16:creationId xmlns:a16="http://schemas.microsoft.com/office/drawing/2014/main" id="{4EBB3CB5-743E-E683-CF4F-EB705B6D2C24}"/>
              </a:ext>
            </a:extLst>
          </p:cNvPr>
          <p:cNvSpPr txBox="1">
            <a:spLocks/>
          </p:cNvSpPr>
          <p:nvPr/>
        </p:nvSpPr>
        <p:spPr>
          <a:xfrm>
            <a:off x="832448" y="3824317"/>
            <a:ext cx="42758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>
                <a:solidFill>
                  <a:srgbClr val="0070C0"/>
                </a:solidFill>
                <a:latin typeface="Gill Sans MT"/>
              </a:rPr>
              <a:t>Unidade Central de Processamento</a:t>
            </a:r>
            <a:endParaRPr lang="pt-BR" sz="3600">
              <a:solidFill>
                <a:srgbClr val="0070C0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A0D17ED-7711-7661-EEED-00BE1FE36906}"/>
              </a:ext>
            </a:extLst>
          </p:cNvPr>
          <p:cNvSpPr txBox="1">
            <a:spLocks/>
          </p:cNvSpPr>
          <p:nvPr/>
        </p:nvSpPr>
        <p:spPr>
          <a:xfrm>
            <a:off x="832448" y="4931374"/>
            <a:ext cx="398828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>
                <a:solidFill>
                  <a:srgbClr val="0070C0"/>
                </a:solidFill>
                <a:latin typeface="Gill Sans MT"/>
              </a:rPr>
              <a:t>Periféricos</a:t>
            </a:r>
            <a:endParaRPr lang="pt-BR" sz="3600">
              <a:solidFill>
                <a:srgbClr val="0070C0"/>
              </a:solidFill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7C2E6977-D9A8-9939-F962-CE3BF42E3AB7}"/>
              </a:ext>
            </a:extLst>
          </p:cNvPr>
          <p:cNvSpPr txBox="1">
            <a:spLocks/>
          </p:cNvSpPr>
          <p:nvPr/>
        </p:nvSpPr>
        <p:spPr>
          <a:xfrm>
            <a:off x="6281466" y="3824317"/>
            <a:ext cx="398828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>
                <a:solidFill>
                  <a:srgbClr val="0070C0"/>
                </a:solidFill>
                <a:latin typeface="Gill Sans MT"/>
              </a:rPr>
              <a:t>Sistema Operacional</a:t>
            </a:r>
            <a:endParaRPr lang="pt-BR" sz="360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D3CCDD23-B951-22F6-5327-04231C57CDA8}"/>
              </a:ext>
            </a:extLst>
          </p:cNvPr>
          <p:cNvSpPr txBox="1">
            <a:spLocks/>
          </p:cNvSpPr>
          <p:nvPr/>
        </p:nvSpPr>
        <p:spPr>
          <a:xfrm>
            <a:off x="6281467" y="4931373"/>
            <a:ext cx="398828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>
                <a:solidFill>
                  <a:srgbClr val="0070C0"/>
                </a:solidFill>
                <a:latin typeface="Gill Sans MT"/>
              </a:rPr>
              <a:t>Programas</a:t>
            </a:r>
            <a:endParaRPr lang="pt-BR" sz="360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65ACF9-3BBF-294D-5D5A-ED4E58FF3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Componentes de um computador</a:t>
            </a:r>
          </a:p>
        </p:txBody>
      </p:sp>
    </p:spTree>
    <p:extLst>
      <p:ext uri="{BB962C8B-B14F-4D97-AF65-F5344CB8AC3E}">
        <p14:creationId xmlns:p14="http://schemas.microsoft.com/office/powerpoint/2010/main" val="17276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A5CF9-B120-3098-B5E9-BED9B7957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urso básico de Informática: por que fazer? - Blog do Portal Educaçã">
            <a:extLst>
              <a:ext uri="{FF2B5EF4-FFF2-40B4-BE49-F238E27FC236}">
                <a16:creationId xmlns:a16="http://schemas.microsoft.com/office/drawing/2014/main" id="{DD27A28C-D16C-64C8-702F-57BC3233A3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r="-223" b="485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739385EF-64F6-6DA1-AD54-FE9610593822}"/>
              </a:ext>
            </a:extLst>
          </p:cNvPr>
          <p:cNvGrpSpPr/>
          <p:nvPr/>
        </p:nvGrpSpPr>
        <p:grpSpPr>
          <a:xfrm>
            <a:off x="-6515591" y="378"/>
            <a:ext cx="6492511" cy="6883350"/>
            <a:chOff x="-6515591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CF902CF4-C0B9-E5DA-C103-C9BA6664782F}"/>
                </a:ext>
              </a:extLst>
            </p:cNvPr>
            <p:cNvSpPr/>
            <p:nvPr/>
          </p:nvSpPr>
          <p:spPr>
            <a:xfrm>
              <a:off x="-6515591" y="378"/>
              <a:ext cx="6492511" cy="68833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68F7EF2E-4167-0A78-EBD6-C5CC5EEDF25F}"/>
                </a:ext>
              </a:extLst>
            </p:cNvPr>
            <p:cNvSpPr txBox="1"/>
            <p:nvPr/>
          </p:nvSpPr>
          <p:spPr>
            <a:xfrm>
              <a:off x="-6435430" y="2921416"/>
              <a:ext cx="6308784" cy="10156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pt-BR" sz="6000" b="1">
                  <a:solidFill>
                    <a:srgbClr val="FFFFFF"/>
                  </a:solidFill>
                  <a:latin typeface="Gill Sans MT"/>
                </a:rPr>
                <a:t>HARDWARE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6898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CD7F10-84F1-281D-510D-7C757CE1F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  <a:ea typeface="+mj-lt"/>
                <a:cs typeface="+mj-lt"/>
              </a:rPr>
              <a:t>Objetivos e Metodologia</a:t>
            </a:r>
            <a:endParaRPr lang="pt-BR" b="1">
              <a:solidFill>
                <a:srgbClr val="002060"/>
              </a:solidFill>
              <a:latin typeface="Gill Sans MT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66D3E2-529D-187F-6D9F-975EBCBF3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sz="3200" b="1">
                <a:solidFill>
                  <a:srgbClr val="041665"/>
                </a:solidFill>
                <a:ea typeface="+mn-lt"/>
                <a:cs typeface="+mn-lt"/>
              </a:rPr>
              <a:t>Objetivos: </a:t>
            </a:r>
            <a:r>
              <a:rPr lang="pt-BR" sz="3200">
                <a:ea typeface="+mn-lt"/>
                <a:cs typeface="+mn-lt"/>
              </a:rPr>
              <a:t>Capacitação no uso básico do computador e dos principais aplicativos do pacote Office (</a:t>
            </a:r>
            <a:r>
              <a:rPr lang="pt-BR" sz="3200" b="1">
                <a:solidFill>
                  <a:srgbClr val="041665"/>
                </a:solidFill>
                <a:ea typeface="+mn-lt"/>
                <a:cs typeface="+mn-lt"/>
              </a:rPr>
              <a:t>Windows 10</a:t>
            </a:r>
            <a:r>
              <a:rPr lang="pt-BR" sz="3200">
                <a:ea typeface="+mn-lt"/>
                <a:cs typeface="+mn-lt"/>
              </a:rPr>
              <a:t>, </a:t>
            </a:r>
            <a:r>
              <a:rPr lang="pt-BR" sz="3200" b="1">
                <a:solidFill>
                  <a:srgbClr val="041665"/>
                </a:solidFill>
                <a:ea typeface="+mn-lt"/>
                <a:cs typeface="+mn-lt"/>
              </a:rPr>
              <a:t>Word</a:t>
            </a:r>
            <a:r>
              <a:rPr lang="pt-BR" sz="3200">
                <a:ea typeface="+mn-lt"/>
                <a:cs typeface="+mn-lt"/>
              </a:rPr>
              <a:t>, </a:t>
            </a:r>
            <a:r>
              <a:rPr lang="pt-BR" sz="3200" b="1">
                <a:solidFill>
                  <a:srgbClr val="041665"/>
                </a:solidFill>
                <a:ea typeface="+mn-lt"/>
                <a:cs typeface="+mn-lt"/>
              </a:rPr>
              <a:t>Excel </a:t>
            </a:r>
            <a:r>
              <a:rPr lang="pt-BR" sz="3200">
                <a:ea typeface="+mn-lt"/>
                <a:cs typeface="+mn-lt"/>
              </a:rPr>
              <a:t>e </a:t>
            </a:r>
            <a:r>
              <a:rPr lang="pt-BR" sz="3200" b="1">
                <a:solidFill>
                  <a:srgbClr val="041665"/>
                </a:solidFill>
                <a:ea typeface="+mn-lt"/>
                <a:cs typeface="+mn-lt"/>
              </a:rPr>
              <a:t>PowerPoint</a:t>
            </a:r>
            <a:r>
              <a:rPr lang="pt-BR" sz="3200">
                <a:ea typeface="+mn-lt"/>
                <a:cs typeface="+mn-lt"/>
              </a:rPr>
              <a:t>), desenvolvendo habilidades essenciais para o mercado de trabalho e para o dia a dia.</a:t>
            </a:r>
          </a:p>
          <a:p>
            <a:pPr marL="0" indent="0">
              <a:lnSpc>
                <a:spcPct val="100000"/>
              </a:lnSpc>
              <a:buNone/>
            </a:pPr>
            <a:endParaRPr lang="pt-BR" sz="320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pt-BR" sz="3200" b="1">
                <a:solidFill>
                  <a:srgbClr val="041665"/>
                </a:solidFill>
              </a:rPr>
              <a:t>Metodologia:</a:t>
            </a:r>
            <a:r>
              <a:rPr lang="pt-BR" sz="3200"/>
              <a:t> Explicações combinadas com </a:t>
            </a:r>
            <a:r>
              <a:rPr lang="pt-BR" sz="3200" b="1">
                <a:solidFill>
                  <a:srgbClr val="002060"/>
                </a:solidFill>
              </a:rPr>
              <a:t>atividades</a:t>
            </a:r>
            <a:r>
              <a:rPr lang="pt-BR" sz="320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540169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DC367-9B04-24E1-F01A-AD76FC43C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urso básico de Informática: por que fazer? - Blog do Portal Educaçã">
            <a:extLst>
              <a:ext uri="{FF2B5EF4-FFF2-40B4-BE49-F238E27FC236}">
                <a16:creationId xmlns:a16="http://schemas.microsoft.com/office/drawing/2014/main" id="{6E7C46C5-07F0-14F0-73CA-9E13EEB115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r="-223" b="485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1A7FA2C6-C2F8-B512-EF2C-601F0E56F4F6}"/>
              </a:ext>
            </a:extLst>
          </p:cNvPr>
          <p:cNvGrpSpPr/>
          <p:nvPr/>
        </p:nvGrpSpPr>
        <p:grpSpPr>
          <a:xfrm>
            <a:off x="-2648" y="378"/>
            <a:ext cx="6492511" cy="6883350"/>
            <a:chOff x="-2648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1F12CE9B-1C5F-6A30-BE64-BD37A7670E10}"/>
                </a:ext>
              </a:extLst>
            </p:cNvPr>
            <p:cNvSpPr/>
            <p:nvPr/>
          </p:nvSpPr>
          <p:spPr>
            <a:xfrm>
              <a:off x="-2648" y="378"/>
              <a:ext cx="6492511" cy="68833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E362BAC4-DDFC-33F0-DC3B-C0D36ABE6571}"/>
                </a:ext>
              </a:extLst>
            </p:cNvPr>
            <p:cNvSpPr txBox="1"/>
            <p:nvPr/>
          </p:nvSpPr>
          <p:spPr>
            <a:xfrm>
              <a:off x="77513" y="2921416"/>
              <a:ext cx="6308784" cy="10156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pt-BR" sz="6000" b="1">
                  <a:solidFill>
                    <a:srgbClr val="FFFFFF"/>
                  </a:solidFill>
                  <a:latin typeface="Gill Sans MT"/>
                </a:rPr>
                <a:t>HARDWARE</a:t>
              </a:r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31618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8C65B2-B982-F781-E2E6-35DB5D39D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897512"/>
            <a:ext cx="6101750" cy="307175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pt-BR" sz="3200"/>
              <a:t> É a </a:t>
            </a:r>
            <a:r>
              <a:rPr lang="pt-BR" sz="3200" b="1"/>
              <a:t>parte física de um dispositivo eletrônico ou computador</a:t>
            </a:r>
            <a:r>
              <a:rPr lang="pt-BR" sz="3200"/>
              <a:t>,</a:t>
            </a:r>
            <a:r>
              <a:rPr lang="pt-BR" sz="3200">
                <a:ea typeface="+mn-lt"/>
                <a:cs typeface="+mn-lt"/>
              </a:rPr>
              <a:t> incluindo tanto as partes internas quanto os </a:t>
            </a:r>
            <a:r>
              <a:rPr lang="pt-BR" sz="3200" b="1">
                <a:solidFill>
                  <a:srgbClr val="002060"/>
                </a:solidFill>
                <a:ea typeface="+mn-lt"/>
                <a:cs typeface="+mn-lt"/>
              </a:rPr>
              <a:t>periféricos </a:t>
            </a:r>
            <a:r>
              <a:rPr lang="pt-BR" sz="3200">
                <a:ea typeface="+mn-lt"/>
                <a:cs typeface="+mn-lt"/>
              </a:rPr>
              <a:t>externos. </a:t>
            </a:r>
            <a:endParaRPr lang="pt-BR" sz="3200"/>
          </a:p>
          <a:p>
            <a:pPr marL="0" indent="0" algn="just">
              <a:buNone/>
            </a:pPr>
            <a:r>
              <a:rPr lang="pt-BR" sz="3200">
                <a:ea typeface="+mn-lt"/>
                <a:cs typeface="+mn-lt"/>
              </a:rPr>
              <a:t> Infraestrutura necessária para que o software execute suas funções.</a:t>
            </a:r>
            <a:endParaRPr lang="pt-BR" sz="320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30324ED-1F32-91C4-45EC-3849197FF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574" y="1710009"/>
            <a:ext cx="2823354" cy="2781120"/>
          </a:xfrm>
          <a:prstGeom prst="rect">
            <a:avLst/>
          </a:prstGeom>
          <a:ln>
            <a:noFill/>
          </a:ln>
        </p:spPr>
      </p:pic>
      <p:pic>
        <p:nvPicPr>
          <p:cNvPr id="5" name="Imagem 4" descr="Fotos gratis : mano, teclado, tecnología, dedo, oficina, negro, de ...">
            <a:extLst>
              <a:ext uri="{FF2B5EF4-FFF2-40B4-BE49-F238E27FC236}">
                <a16:creationId xmlns:a16="http://schemas.microsoft.com/office/drawing/2014/main" id="{41696907-1BB8-93C4-2149-1387EF9CF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637" y="372015"/>
            <a:ext cx="1524000" cy="1524000"/>
          </a:xfrm>
          <a:prstGeom prst="rect">
            <a:avLst/>
          </a:prstGeom>
          <a:ln>
            <a:noFill/>
          </a:ln>
        </p:spPr>
      </p:pic>
      <p:pic>
        <p:nvPicPr>
          <p:cNvPr id="6" name="Imagem 5" descr="Fones de Ouvido Alok - Conheça os Modelos WAAW">
            <a:extLst>
              <a:ext uri="{FF2B5EF4-FFF2-40B4-BE49-F238E27FC236}">
                <a16:creationId xmlns:a16="http://schemas.microsoft.com/office/drawing/2014/main" id="{F39A0394-BB7F-75B0-5A16-990596B42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0173" y="3074060"/>
            <a:ext cx="1943100" cy="1905000"/>
          </a:xfrm>
          <a:prstGeom prst="rect">
            <a:avLst/>
          </a:prstGeom>
          <a:ln>
            <a:noFill/>
          </a:ln>
        </p:spPr>
      </p:pic>
      <p:pic>
        <p:nvPicPr>
          <p:cNvPr id="7" name="Imagem 6" descr="Mulher usando mouse de computador com laptop na mesa | Foto Premium">
            <a:extLst>
              <a:ext uri="{FF2B5EF4-FFF2-40B4-BE49-F238E27FC236}">
                <a16:creationId xmlns:a16="http://schemas.microsoft.com/office/drawing/2014/main" id="{FF077F4A-A615-542A-1BE7-3F0D4580DD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0934" y="4683425"/>
            <a:ext cx="1916681" cy="187372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08850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EAA90-ABED-20B8-DBED-D7BA43556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021950-B918-7219-A068-E55085ADB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4419600" cy="1354317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latin typeface="Gill Sans MT"/>
                <a:ea typeface="+mj-lt"/>
                <a:cs typeface="+mj-lt"/>
              </a:rPr>
              <a:t>Gabinete</a:t>
            </a:r>
            <a:endParaRPr lang="pt-BR" b="1">
              <a:solidFill>
                <a:srgbClr val="002060"/>
              </a:solidFill>
              <a:latin typeface="Gill Sans MT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DB444B-EFF0-5C91-E31C-6B9B068F3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753739"/>
            <a:ext cx="5799826" cy="41356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457200">
              <a:lnSpc>
                <a:spcPct val="100000"/>
              </a:lnSpc>
              <a:spcBef>
                <a:spcPts val="500"/>
              </a:spcBef>
              <a:buNone/>
            </a:pPr>
            <a:r>
              <a:rPr lang="pt-BR" sz="3200">
                <a:ea typeface="+mn-lt"/>
                <a:cs typeface="+mn-lt"/>
              </a:rPr>
              <a:t> O gabinete é a “caixa” que abriga os principais componentes do computador.  Ele protege as peças, organiza os cabos e ajuda na ventilação para evitar superaquecimento.</a:t>
            </a:r>
            <a:endParaRPr lang="pt-BR" sz="3200"/>
          </a:p>
          <a:p>
            <a:pPr marL="0" indent="0" algn="just">
              <a:buNone/>
            </a:pPr>
            <a:endParaRPr lang="pt-BR"/>
          </a:p>
        </p:txBody>
      </p:sp>
      <p:pic>
        <p:nvPicPr>
          <p:cNvPr id="12" name="Imagem 11" descr="GABINETE KIT">
            <a:extLst>
              <a:ext uri="{FF2B5EF4-FFF2-40B4-BE49-F238E27FC236}">
                <a16:creationId xmlns:a16="http://schemas.microsoft.com/office/drawing/2014/main" id="{CE0A11EE-2AFF-95A8-02E7-A67D337413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19" r="16317" b="232"/>
          <a:stretch/>
        </p:blipFill>
        <p:spPr>
          <a:xfrm flipH="1">
            <a:off x="6402957" y="2873315"/>
            <a:ext cx="2547793" cy="3771209"/>
          </a:xfrm>
          <a:prstGeom prst="rect">
            <a:avLst/>
          </a:prstGeom>
          <a:ln>
            <a:noFill/>
          </a:ln>
        </p:spPr>
      </p:pic>
      <p:pic>
        <p:nvPicPr>
          <p:cNvPr id="14" name="Imagem 13" descr="EJS | Gabinetes">
            <a:extLst>
              <a:ext uri="{FF2B5EF4-FFF2-40B4-BE49-F238E27FC236}">
                <a16:creationId xmlns:a16="http://schemas.microsoft.com/office/drawing/2014/main" id="{5E9E1D3C-6916-010F-9FDE-20FDC84D43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639" t="9767" r="13114" b="4651"/>
          <a:stretch/>
        </p:blipFill>
        <p:spPr>
          <a:xfrm>
            <a:off x="9867900" y="3822221"/>
            <a:ext cx="2246865" cy="282373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91332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A0511-A4B1-B8A1-9921-37DF30C51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ircuito eletrônico azul&#10;&#10;O conteúdo gerado por IA pode estar incorreto.">
            <a:extLst>
              <a:ext uri="{FF2B5EF4-FFF2-40B4-BE49-F238E27FC236}">
                <a16:creationId xmlns:a16="http://schemas.microsoft.com/office/drawing/2014/main" id="{1788E6F4-1D15-E56C-8E26-9E00C787E0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86860" y="889240"/>
            <a:ext cx="7604657" cy="5654616"/>
          </a:xfrm>
          <a:prstGeom prst="rect">
            <a:avLst/>
          </a:prstGeom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620C657-B6A7-08B1-14CA-5809A8676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4419600" cy="1354317"/>
          </a:xfrm>
        </p:spPr>
        <p:txBody>
          <a:bodyPr>
            <a:normAutofit/>
          </a:bodyPr>
          <a:lstStyle/>
          <a:p>
            <a:r>
              <a:rPr lang="pt-BR" b="1" err="1">
                <a:solidFill>
                  <a:srgbClr val="002060"/>
                </a:solidFill>
                <a:ea typeface="+mj-lt"/>
                <a:cs typeface="+mj-lt"/>
              </a:rPr>
              <a:t>Placa-mãe</a:t>
            </a: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5E4085-D358-C892-A7FF-62E85F7D1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2314455"/>
            <a:ext cx="4721524" cy="243914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pt-BR" sz="3200">
                <a:ea typeface="+mn-lt"/>
                <a:cs typeface="+mn-lt"/>
              </a:rPr>
              <a:t> A </a:t>
            </a:r>
            <a:r>
              <a:rPr lang="pt-BR" sz="3200" err="1">
                <a:ea typeface="+mn-lt"/>
                <a:cs typeface="+mn-lt"/>
              </a:rPr>
              <a:t>placa-mãe</a:t>
            </a:r>
            <a:r>
              <a:rPr lang="pt-BR" sz="3200">
                <a:ea typeface="+mn-lt"/>
                <a:cs typeface="+mn-lt"/>
              </a:rPr>
              <a:t> é a peça principal do computador, onde todos os outros componentes são conectados.</a:t>
            </a:r>
            <a:endParaRPr lang="pt-BR"/>
          </a:p>
          <a:p>
            <a:pPr marL="0" indent="0" algn="just">
              <a:buNone/>
            </a:pPr>
            <a:endParaRPr lang="pt-BR" sz="32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73167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91A96D-F240-8773-82A2-373FFF320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F7EA78-955A-9930-1CBA-75B72E777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4419600" cy="1354317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latin typeface="Gill Sans MT"/>
                <a:ea typeface="+mj-lt"/>
                <a:cs typeface="+mj-lt"/>
              </a:rPr>
              <a:t>CPU (Processador)</a:t>
            </a: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213C53-EB9C-2230-CB39-363D2C32A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2486984"/>
            <a:ext cx="4764656" cy="3071753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0">
              <a:buNone/>
            </a:pPr>
            <a:r>
              <a:rPr lang="pt-BR" sz="3200">
                <a:ea typeface="+mn-lt"/>
                <a:cs typeface="+mn-lt"/>
              </a:rPr>
              <a:t> A CPU (processador) é o "cérebro" do computador. Ela executa todas as tarefas e cálculos necessários para que os programas funcionem.</a:t>
            </a:r>
            <a:endParaRPr lang="pt-BR" sz="3200"/>
          </a:p>
          <a:p>
            <a:pPr marL="0" indent="0" algn="just">
              <a:buNone/>
            </a:pPr>
            <a:endParaRPr lang="pt-BR"/>
          </a:p>
        </p:txBody>
      </p:sp>
      <p:pic>
        <p:nvPicPr>
          <p:cNvPr id="4" name="Imagem 3" descr="Cpu Free Stock Photo - Public Domain Pictures">
            <a:extLst>
              <a:ext uri="{FF2B5EF4-FFF2-40B4-BE49-F238E27FC236}">
                <a16:creationId xmlns:a16="http://schemas.microsoft.com/office/drawing/2014/main" id="{F752F19F-240D-EB7C-E045-A7504ABEA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6645" y="-1179"/>
            <a:ext cx="4609956" cy="3136621"/>
          </a:xfrm>
          <a:prstGeom prst="rect">
            <a:avLst/>
          </a:prstGeom>
          <a:ln>
            <a:noFill/>
          </a:ln>
        </p:spPr>
      </p:pic>
      <p:pic>
        <p:nvPicPr>
          <p:cNvPr id="5" name="Imagem 4" descr="Uma imagem contendo eletrônico, circuito&#10;&#10;O conteúdo gerado por IA pode estar incorreto.">
            <a:extLst>
              <a:ext uri="{FF2B5EF4-FFF2-40B4-BE49-F238E27FC236}">
                <a16:creationId xmlns:a16="http://schemas.microsoft.com/office/drawing/2014/main" id="{7B3E54EB-0880-AF39-7F05-E967C190A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107208" y="3829889"/>
            <a:ext cx="5080000" cy="3022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72058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85DF4A-A62E-1E36-6612-ECC124488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0DA64-0097-7887-7A13-5085973E7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7654505" cy="1354317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ea typeface="+mj-lt"/>
                <a:cs typeface="+mj-lt"/>
              </a:rPr>
              <a:t>Memória RAM</a:t>
            </a: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AEE8E6-8B5E-65BC-5CBB-A78DD5D73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897512"/>
            <a:ext cx="5699184" cy="3071753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0">
              <a:buNone/>
            </a:pPr>
            <a:r>
              <a:rPr lang="pt-BR" sz="3200">
                <a:ea typeface="+mn-lt"/>
                <a:cs typeface="+mn-lt"/>
              </a:rPr>
              <a:t> A memória RAM é onde o computador guarda temporariamente as informações enquanto estão sendo usadas.</a:t>
            </a:r>
            <a:endParaRPr lang="pt-BR"/>
          </a:p>
          <a:p>
            <a:pPr indent="0">
              <a:buNone/>
            </a:pPr>
            <a:r>
              <a:rPr lang="pt-BR" sz="3200">
                <a:ea typeface="+mn-lt"/>
                <a:cs typeface="+mn-lt"/>
              </a:rPr>
              <a:t> Quando o PC é desligado, os dados da RAM são apagados.</a:t>
            </a:r>
            <a:endParaRPr lang="pt-BR"/>
          </a:p>
          <a:p>
            <a:pPr marL="0" indent="0" algn="just">
              <a:buNone/>
            </a:pPr>
            <a:endParaRPr lang="pt-BR"/>
          </a:p>
          <a:p>
            <a:pPr marL="0" indent="0" algn="just">
              <a:buNone/>
            </a:pPr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EFC8594-E81E-5589-21EF-E882088E54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3720000">
            <a:off x="6238983" y="1837239"/>
            <a:ext cx="6074435" cy="320201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8544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149C89-C27D-4312-A2E8-008B8493B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F1893B-F16D-0F08-B8ED-9D37515FA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7654505" cy="1354317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ea typeface="+mj-lt"/>
                <a:cs typeface="+mj-lt"/>
              </a:rPr>
              <a:t>Memória ROM</a:t>
            </a: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1A422E-0B94-6740-DF2C-64515A888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897512"/>
            <a:ext cx="4764656" cy="3071753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0">
              <a:buNone/>
            </a:pPr>
            <a:r>
              <a:rPr lang="pt-BR">
                <a:ea typeface="+mn-lt"/>
                <a:cs typeface="+mn-lt"/>
              </a:rPr>
              <a:t> A memória ROM é um tipo de memória que armazena informações permanentes no computador, como as instruções básicas para ele ligar e iniciar o sistema.</a:t>
            </a:r>
          </a:p>
          <a:p>
            <a:pPr indent="0">
              <a:buNone/>
            </a:pPr>
            <a:r>
              <a:rPr lang="pt-BR">
                <a:ea typeface="+mn-lt"/>
                <a:cs typeface="+mn-lt"/>
              </a:rPr>
              <a:t> Diferente da RAM, os dados da ROM não são apagados quando o computador é desligado.</a:t>
            </a:r>
            <a:endParaRPr lang="pt-BR"/>
          </a:p>
          <a:p>
            <a:pPr marL="0" indent="0" algn="just">
              <a:buNone/>
            </a:pPr>
            <a:endParaRPr lang="pt-BR"/>
          </a:p>
          <a:p>
            <a:pPr marL="0" indent="0" algn="just">
              <a:buNone/>
            </a:pPr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7D9815D-2000-8447-3344-F16F7A8350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90093" y="1746400"/>
            <a:ext cx="4997929" cy="381089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24595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57C35-922F-AEF2-DE13-748775105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5F66F43B-D849-FE2F-6242-7B50B30F09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87984" y="702335"/>
            <a:ext cx="5142335" cy="3742427"/>
          </a:xfrm>
          <a:prstGeom prst="rect">
            <a:avLst/>
          </a:prstGeom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350E9FC-8D92-3142-EF49-5D6A1EA11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20068"/>
            <a:ext cx="5483524" cy="1354317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ea typeface="+mj-lt"/>
                <a:cs typeface="+mj-lt"/>
              </a:rPr>
              <a:t>Disco rígido</a:t>
            </a:r>
            <a:br>
              <a:rPr lang="pt-BR" b="1">
                <a:solidFill>
                  <a:srgbClr val="002060"/>
                </a:solidFill>
                <a:ea typeface="+mj-lt"/>
                <a:cs typeface="+mj-lt"/>
              </a:rPr>
            </a:br>
            <a:r>
              <a:rPr lang="pt-BR" b="1">
                <a:solidFill>
                  <a:srgbClr val="002060"/>
                </a:solidFill>
                <a:ea typeface="+mj-lt"/>
                <a:cs typeface="+mj-lt"/>
              </a:rPr>
              <a:t>(HD/SSD)</a:t>
            </a:r>
            <a:endParaRPr lang="pt-BR" b="1">
              <a:ea typeface="+mj-lt"/>
              <a:cs typeface="+mj-lt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1D6913-6355-7470-300B-47AB85F00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523701"/>
            <a:ext cx="5785448" cy="3071753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0">
              <a:buNone/>
            </a:pPr>
            <a:r>
              <a:rPr lang="pt-BR">
                <a:ea typeface="+mn-lt"/>
                <a:cs typeface="+mn-lt"/>
              </a:rPr>
              <a:t> O disco rígido (HD) ou SSD é o local onde o computador armazena todos os arquivos e programas, mesmo quando está desligado. </a:t>
            </a:r>
          </a:p>
          <a:p>
            <a:pPr indent="0">
              <a:buNone/>
            </a:pPr>
            <a:r>
              <a:rPr lang="pt-BR">
                <a:ea typeface="+mn-lt"/>
                <a:cs typeface="+mn-lt"/>
              </a:rPr>
              <a:t> O HD (Hard Disk) é mais lento e usa um disco giratório para gravar os dados. Já o SSD (</a:t>
            </a:r>
            <a:r>
              <a:rPr lang="pt-BR" err="1">
                <a:ea typeface="+mn-lt"/>
                <a:cs typeface="+mn-lt"/>
              </a:rPr>
              <a:t>Solid</a:t>
            </a:r>
            <a:r>
              <a:rPr lang="pt-BR">
                <a:ea typeface="+mn-lt"/>
                <a:cs typeface="+mn-lt"/>
              </a:rPr>
              <a:t> </a:t>
            </a:r>
            <a:r>
              <a:rPr lang="pt-BR" err="1">
                <a:ea typeface="+mn-lt"/>
                <a:cs typeface="+mn-lt"/>
              </a:rPr>
              <a:t>State</a:t>
            </a:r>
            <a:r>
              <a:rPr lang="pt-BR">
                <a:ea typeface="+mn-lt"/>
                <a:cs typeface="+mn-lt"/>
              </a:rPr>
              <a:t> Drive) é muito mais rápido, pois usa memória eletrônica, sem partes móveis.</a:t>
            </a:r>
          </a:p>
          <a:p>
            <a:pPr marL="0" indent="0" algn="just">
              <a:buNone/>
            </a:pPr>
            <a:endParaRPr lang="pt-BR"/>
          </a:p>
          <a:p>
            <a:pPr marL="0" indent="0" algn="just">
              <a:buNone/>
            </a:pPr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A34B47C-556F-461F-E473-7E97115BC5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384023" y="3264083"/>
            <a:ext cx="5807502" cy="3996057"/>
          </a:xfrm>
          <a:prstGeom prst="rect">
            <a:avLst/>
          </a:prstGeom>
          <a:ln>
            <a:noFill/>
          </a:ln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33712FC-68FD-6FBD-7355-7A3926ED97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157106" y="26598"/>
            <a:ext cx="3699073" cy="356989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541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24A91-3CB1-59A4-4105-D5C37B16E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forno, fogão, relógio&#10;&#10;O conteúdo gerado por IA pode estar incorreto.">
            <a:extLst>
              <a:ext uri="{FF2B5EF4-FFF2-40B4-BE49-F238E27FC236}">
                <a16:creationId xmlns:a16="http://schemas.microsoft.com/office/drawing/2014/main" id="{10E035A2-3B7C-89FB-FDEA-C4D4AEF3D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937967" y="3247413"/>
            <a:ext cx="4252366" cy="3612458"/>
          </a:xfrm>
          <a:prstGeom prst="rect">
            <a:avLst/>
          </a:prstGeom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35989DA-33E1-F24C-90CB-FB04BC9E8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7654505" cy="1354317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ea typeface="+mj-lt"/>
                <a:cs typeface="+mj-lt"/>
              </a:rPr>
              <a:t>Fonte</a:t>
            </a: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274C6E-285E-7BE6-3B2E-2ACEDB901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710607"/>
            <a:ext cx="6403674" cy="3071753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0">
              <a:buNone/>
            </a:pPr>
            <a:r>
              <a:rPr lang="pt-BR" sz="3200">
                <a:ea typeface="+mn-lt"/>
                <a:cs typeface="+mn-lt"/>
              </a:rPr>
              <a:t> A fonte de alimentação é o componente que fornece energia para o computador. Ela transforma a eletricidade da tomada em uma voltagem adequada para cada peça, garantindo que tudo funcione corretamente e com segurança.</a:t>
            </a:r>
          </a:p>
          <a:p>
            <a:pPr marL="0" indent="0" algn="just">
              <a:buNone/>
            </a:pPr>
            <a:endParaRPr lang="pt-BR"/>
          </a:p>
          <a:p>
            <a:pPr marL="0" indent="0" algn="just">
              <a:buNone/>
            </a:pPr>
            <a:endParaRPr lang="pt-BR"/>
          </a:p>
        </p:txBody>
      </p:sp>
      <p:pic>
        <p:nvPicPr>
          <p:cNvPr id="8" name="Imagem 7" descr="Desenho técnico&#10;&#10;O conteúdo gerado por IA pode estar incorreto.">
            <a:extLst>
              <a:ext uri="{FF2B5EF4-FFF2-40B4-BE49-F238E27FC236}">
                <a16:creationId xmlns:a16="http://schemas.microsoft.com/office/drawing/2014/main" id="{BEDCD96F-8FC4-F7D7-15DA-D418C79B60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647230" y="-5922"/>
            <a:ext cx="3381728" cy="310297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04840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B26207-1B3B-3FE7-F9C3-70CAB666D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3A4D9-3471-C914-D5A3-4222621F8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1127125"/>
            <a:ext cx="7654505" cy="1354317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ea typeface="+mj-lt"/>
                <a:cs typeface="+mj-lt"/>
              </a:rPr>
              <a:t>Periféricos</a:t>
            </a: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05E22D-9218-0F69-A94D-E11BC5F4A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2486984"/>
            <a:ext cx="9796731" cy="3733111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0" algn="just">
              <a:buNone/>
            </a:pPr>
            <a:r>
              <a:rPr lang="pt-BR" sz="3200">
                <a:ea typeface="+mn-lt"/>
                <a:cs typeface="+mn-lt"/>
              </a:rPr>
              <a:t> Dispositivos que ajudam a usar o computador, mas não fazem parte do seu funcionamento interno. </a:t>
            </a:r>
            <a:endParaRPr lang="pt-BR"/>
          </a:p>
          <a:p>
            <a:pPr indent="0" algn="just">
              <a:buNone/>
            </a:pPr>
            <a:r>
              <a:rPr lang="pt-BR" sz="3200">
                <a:ea typeface="+mn-lt"/>
                <a:cs typeface="+mn-lt"/>
              </a:rPr>
              <a:t> Eles podem ser de </a:t>
            </a:r>
            <a:r>
              <a:rPr lang="pt-BR" sz="3200" b="1">
                <a:solidFill>
                  <a:srgbClr val="002060"/>
                </a:solidFill>
                <a:ea typeface="+mn-lt"/>
                <a:cs typeface="+mn-lt"/>
              </a:rPr>
              <a:t>entrada </a:t>
            </a:r>
            <a:r>
              <a:rPr lang="pt-BR" sz="3200">
                <a:ea typeface="+mn-lt"/>
                <a:cs typeface="+mn-lt"/>
              </a:rPr>
              <a:t>(como teclado e mouse, que enviam comandos) ou de </a:t>
            </a:r>
            <a:r>
              <a:rPr lang="pt-BR" sz="3200" b="1">
                <a:solidFill>
                  <a:srgbClr val="002060"/>
                </a:solidFill>
                <a:ea typeface="+mn-lt"/>
                <a:cs typeface="+mn-lt"/>
              </a:rPr>
              <a:t>saída </a:t>
            </a:r>
            <a:r>
              <a:rPr lang="pt-BR" sz="3200">
                <a:ea typeface="+mn-lt"/>
                <a:cs typeface="+mn-lt"/>
              </a:rPr>
              <a:t>(como monitor e impressora, que exibem informações). </a:t>
            </a:r>
          </a:p>
          <a:p>
            <a:pPr indent="0" algn="just">
              <a:buNone/>
            </a:pPr>
            <a:r>
              <a:rPr lang="pt-BR" sz="3200">
                <a:ea typeface="+mn-lt"/>
                <a:cs typeface="+mn-lt"/>
              </a:rPr>
              <a:t> Alguns, como </a:t>
            </a:r>
            <a:r>
              <a:rPr lang="pt-BR" sz="3200" err="1">
                <a:ea typeface="+mn-lt"/>
                <a:cs typeface="+mn-lt"/>
              </a:rPr>
              <a:t>pendrives</a:t>
            </a:r>
            <a:r>
              <a:rPr lang="pt-BR" sz="3200">
                <a:ea typeface="+mn-lt"/>
                <a:cs typeface="+mn-lt"/>
              </a:rPr>
              <a:t> e fones de ouvido, podem ser de </a:t>
            </a:r>
            <a:r>
              <a:rPr lang="pt-BR" sz="3200" b="1">
                <a:solidFill>
                  <a:srgbClr val="002060"/>
                </a:solidFill>
                <a:ea typeface="+mn-lt"/>
                <a:cs typeface="+mn-lt"/>
              </a:rPr>
              <a:t>entrada e saída</a:t>
            </a:r>
            <a:r>
              <a:rPr lang="pt-BR" sz="3200">
                <a:ea typeface="+mn-lt"/>
                <a:cs typeface="+mn-lt"/>
              </a:rPr>
              <a:t>.</a:t>
            </a:r>
          </a:p>
          <a:p>
            <a:pPr marL="0" indent="0" algn="just">
              <a:buNone/>
            </a:pPr>
            <a:endParaRPr lang="pt-BR"/>
          </a:p>
          <a:p>
            <a:pPr marL="0" indent="0" algn="just">
              <a:buNone/>
            </a:pP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0773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oto de um gato&#10;">
            <a:extLst>
              <a:ext uri="{FF2B5EF4-FFF2-40B4-BE49-F238E27FC236}">
                <a16:creationId xmlns:a16="http://schemas.microsoft.com/office/drawing/2014/main" id="{6D77D0BA-F1AE-4BEF-C712-324EBD96DB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9" r="5714" b="300"/>
          <a:stretch/>
        </p:blipFill>
        <p:spPr>
          <a:xfrm>
            <a:off x="2576940" y="339299"/>
            <a:ext cx="6379678" cy="651870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0499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A4631-944C-01A9-3D2A-13068D7D0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60E2CE-3A93-5382-C8F2-161A0ABDD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20068"/>
            <a:ext cx="7654505" cy="1354317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ea typeface="+mj-lt"/>
                <a:cs typeface="+mj-lt"/>
              </a:rPr>
              <a:t>Dispositivo de armazenamento de dados portáteis</a:t>
            </a:r>
            <a:endParaRPr lang="pt-BR" b="1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FA0823-E014-CE02-D909-9A09BE78B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595588"/>
            <a:ext cx="6216769" cy="4854545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0">
              <a:buNone/>
            </a:pPr>
            <a:r>
              <a:rPr lang="pt-BR" sz="3200">
                <a:ea typeface="+mn-lt"/>
                <a:cs typeface="+mn-lt"/>
              </a:rPr>
              <a:t> Os dispositivos de armazenamento de dados portáteis são usados para guardar e transportar arquivos de um computador para outro.</a:t>
            </a:r>
          </a:p>
          <a:p>
            <a:pPr indent="0">
              <a:buNone/>
            </a:pPr>
            <a:r>
              <a:rPr lang="pt-BR" sz="3200">
                <a:ea typeface="+mn-lt"/>
                <a:cs typeface="+mn-lt"/>
              </a:rPr>
              <a:t> Alguns exemplos são </a:t>
            </a:r>
            <a:r>
              <a:rPr lang="pt-BR" sz="3200" err="1">
                <a:ea typeface="+mn-lt"/>
                <a:cs typeface="+mn-lt"/>
              </a:rPr>
              <a:t>pendrives</a:t>
            </a:r>
            <a:r>
              <a:rPr lang="pt-BR" sz="3200">
                <a:ea typeface="+mn-lt"/>
                <a:cs typeface="+mn-lt"/>
              </a:rPr>
              <a:t>, cartões de memória e HDs/</a:t>
            </a:r>
            <a:r>
              <a:rPr lang="pt-BR" sz="3200" err="1">
                <a:ea typeface="+mn-lt"/>
                <a:cs typeface="+mn-lt"/>
              </a:rPr>
              <a:t>SSDs</a:t>
            </a:r>
            <a:r>
              <a:rPr lang="pt-BR" sz="3200">
                <a:ea typeface="+mn-lt"/>
                <a:cs typeface="+mn-lt"/>
              </a:rPr>
              <a:t> externos.</a:t>
            </a:r>
            <a:endParaRPr lang="pt-BR" sz="3200"/>
          </a:p>
        </p:txBody>
      </p:sp>
      <p:pic>
        <p:nvPicPr>
          <p:cNvPr id="13" name="Imagem 12" descr="图片素材 : 孤立, 电缆, 宏, 字体, 电子产品, pendrive, 高技术, 电脑配件, 摄影师的设备, 存储卡, 现代媒体, 白色 ...">
            <a:extLst>
              <a:ext uri="{FF2B5EF4-FFF2-40B4-BE49-F238E27FC236}">
                <a16:creationId xmlns:a16="http://schemas.microsoft.com/office/drawing/2014/main" id="{14573428-D7E4-5301-99AA-6424ACEDD8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2" r="5975"/>
          <a:stretch/>
        </p:blipFill>
        <p:spPr>
          <a:xfrm>
            <a:off x="6685472" y="1387415"/>
            <a:ext cx="5247749" cy="5262119"/>
          </a:xfrm>
          <a:prstGeom prst="flowChartConnector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B2830D0-CFD2-B5FF-A66D-3C34E467E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690970" y="5145403"/>
            <a:ext cx="1714286" cy="1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761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44EBE-69B7-3BFB-5DC3-626E6A5D6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4811DB-7520-4627-848D-916FD4EEE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4419600" cy="1354317"/>
          </a:xfrm>
        </p:spPr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Monitor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88F889-CF23-7801-5AD5-5BA70F1DC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509324"/>
            <a:ext cx="4764656" cy="3833752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0">
              <a:buNone/>
            </a:pPr>
            <a:r>
              <a:rPr lang="la-Latn" sz="3200">
                <a:ea typeface="+mn-lt"/>
                <a:cs typeface="+mn-lt"/>
              </a:rPr>
              <a:t> O monitor é a "tela" do computador, onde as imagens, vídeos e textos são exibidos. </a:t>
            </a:r>
            <a:endParaRPr lang="pt-BR" sz="3200">
              <a:ea typeface="+mn-lt"/>
              <a:cs typeface="+mn-lt"/>
            </a:endParaRPr>
          </a:p>
          <a:p>
            <a:pPr indent="0">
              <a:buNone/>
            </a:pPr>
            <a:r>
              <a:rPr lang="la-Latn" sz="3200">
                <a:ea typeface="+mn-lt"/>
                <a:cs typeface="+mn-lt"/>
              </a:rPr>
              <a:t> É um dos principais meios de interação entre o usuário e o computador.</a:t>
            </a:r>
            <a:endParaRPr lang="pt-BR" sz="3200">
              <a:ea typeface="+mn-lt"/>
              <a:cs typeface="+mn-lt"/>
            </a:endParaRPr>
          </a:p>
          <a:p>
            <a:pPr marL="0" indent="0" algn="just">
              <a:buNone/>
            </a:pPr>
            <a:endParaRPr lang="pt-BR"/>
          </a:p>
          <a:p>
            <a:pPr marL="0" indent="0" algn="just">
              <a:buNone/>
            </a:pPr>
            <a:endParaRPr lang="pt-BR"/>
          </a:p>
        </p:txBody>
      </p:sp>
      <p:pic>
        <p:nvPicPr>
          <p:cNvPr id="8" name="Imagem 7" descr="Monitor de computador&#10;&#10;O conteúdo gerado por IA pode estar incorreto.">
            <a:extLst>
              <a:ext uri="{FF2B5EF4-FFF2-40B4-BE49-F238E27FC236}">
                <a16:creationId xmlns:a16="http://schemas.microsoft.com/office/drawing/2014/main" id="{FDEE8151-AA1D-077D-7681-054175716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flipH="1">
            <a:off x="6298083" y="386033"/>
            <a:ext cx="5893119" cy="647412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77460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102753-7E66-1DBF-B35D-C0C8E0CD5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CB4F39-3208-7951-4D2E-282A8EB9A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4419600" cy="1354317"/>
          </a:xfrm>
        </p:spPr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Teclado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BFAA69-95C9-0AAB-568A-FB74C8B45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897512"/>
            <a:ext cx="6173637" cy="30717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0">
              <a:buNone/>
            </a:pPr>
            <a:r>
              <a:rPr lang="la-Latn" sz="3200">
                <a:ea typeface="+mn-lt"/>
                <a:cs typeface="+mn-lt"/>
              </a:rPr>
              <a:t> O teclado é um periférico de entrada usado para digitar textos, comandos e controlar o computador. </a:t>
            </a:r>
            <a:endParaRPr lang="la-Latn" sz="3200"/>
          </a:p>
          <a:p>
            <a:pPr marL="0" indent="0" algn="just">
              <a:buNone/>
            </a:pPr>
            <a:endParaRPr lang="pt-BR"/>
          </a:p>
        </p:txBody>
      </p:sp>
      <p:pic>
        <p:nvPicPr>
          <p:cNvPr id="8" name="Imagem 7" descr="Teclado de computador&#10;&#10;O conteúdo gerado por IA pode estar incorreto.">
            <a:extLst>
              <a:ext uri="{FF2B5EF4-FFF2-40B4-BE49-F238E27FC236}">
                <a16:creationId xmlns:a16="http://schemas.microsoft.com/office/drawing/2014/main" id="{7C86D9A3-99CB-877F-D917-83207F6D6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-287" t="181" r="-66" b="-148"/>
          <a:stretch/>
        </p:blipFill>
        <p:spPr>
          <a:xfrm rot="19020000">
            <a:off x="5620050" y="1182122"/>
            <a:ext cx="6636943" cy="36884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88368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5FC12-D0D5-F8DD-4D88-803BD2117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6D174173-1FCC-A009-DF17-36F465836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2474" t="368" r="19325" b="112"/>
          <a:stretch/>
        </p:blipFill>
        <p:spPr>
          <a:xfrm rot="1980000">
            <a:off x="8261677" y="1303351"/>
            <a:ext cx="3424933" cy="5885029"/>
          </a:xfrm>
          <a:prstGeom prst="rect">
            <a:avLst/>
          </a:prstGeom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A3B5ACA-143D-5E4F-38DC-BACE6BC38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4419600" cy="1354317"/>
          </a:xfrm>
        </p:spPr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Mouse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15C378-3A94-EC03-6ADD-2B8AEE9E9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1710607"/>
            <a:ext cx="4965939" cy="4106922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0">
              <a:buNone/>
            </a:pPr>
            <a:r>
              <a:rPr lang="la-Latn" sz="3200">
                <a:ea typeface="+mn-lt"/>
                <a:cs typeface="+mn-lt"/>
              </a:rPr>
              <a:t> O mouse é um periférico de entrada que permite mover o cursor na tela e interagir com os itens do computador. </a:t>
            </a:r>
            <a:endParaRPr lang="pt-BR" sz="3200">
              <a:ea typeface="+mn-lt"/>
              <a:cs typeface="+mn-lt"/>
            </a:endParaRPr>
          </a:p>
          <a:p>
            <a:pPr indent="0">
              <a:buNone/>
            </a:pPr>
            <a:r>
              <a:rPr lang="la-Latn" sz="3200">
                <a:ea typeface="+mn-lt"/>
                <a:cs typeface="+mn-lt"/>
              </a:rPr>
              <a:t> Ele facilita a navegação, permitindo clicar, arrastar e selecionar objetos com precisão.</a:t>
            </a:r>
            <a:endParaRPr lang="pt-BR" sz="3200">
              <a:ea typeface="+mn-lt"/>
              <a:cs typeface="+mn-lt"/>
            </a:endParaRPr>
          </a:p>
          <a:p>
            <a:pPr>
              <a:buNone/>
            </a:pPr>
            <a:endParaRPr lang="la-Latn"/>
          </a:p>
          <a:p>
            <a:pPr>
              <a:buNone/>
            </a:pPr>
            <a:endParaRPr lang="la-Latn"/>
          </a:p>
          <a:p>
            <a:pPr>
              <a:buNone/>
            </a:pPr>
            <a:endParaRPr lang="la-Latn"/>
          </a:p>
          <a:p>
            <a:pPr>
              <a:buNone/>
            </a:pPr>
            <a:endParaRPr lang="la-Latn"/>
          </a:p>
          <a:p>
            <a:pPr>
              <a:buNone/>
            </a:pPr>
            <a:endParaRPr lang="la-Latn"/>
          </a:p>
          <a:p>
            <a:pPr>
              <a:buNone/>
            </a:pPr>
            <a:endParaRPr lang="la-Latn"/>
          </a:p>
          <a:p>
            <a:pPr>
              <a:buNone/>
            </a:pPr>
            <a:endParaRPr lang="la-Latn"/>
          </a:p>
          <a:p>
            <a:pPr marL="0" indent="0" algn="just">
              <a:buNone/>
            </a:pPr>
            <a:endParaRPr lang="pt-BR"/>
          </a:p>
          <a:p>
            <a:pPr marL="0" indent="0" algn="just">
              <a:buNone/>
            </a:pPr>
            <a:endParaRPr lang="pt-BR"/>
          </a:p>
        </p:txBody>
      </p:sp>
      <p:pic>
        <p:nvPicPr>
          <p:cNvPr id="8" name="Imagem 7" descr="Logotipo&#10;&#10;O conteúdo gerado por IA pode estar incorreto.">
            <a:extLst>
              <a:ext uri="{FF2B5EF4-FFF2-40B4-BE49-F238E27FC236}">
                <a16:creationId xmlns:a16="http://schemas.microsoft.com/office/drawing/2014/main" id="{FCBB3260-B7F4-A397-1866-55D4898C03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324653" y="472296"/>
            <a:ext cx="3210466" cy="329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765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CBB49A-0FF9-CC0E-5CC5-80596AF94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Uma imagem contendo objeto, relógio&#10;&#10;O conteúdo gerado por IA pode estar incorreto.">
            <a:extLst>
              <a:ext uri="{FF2B5EF4-FFF2-40B4-BE49-F238E27FC236}">
                <a16:creationId xmlns:a16="http://schemas.microsoft.com/office/drawing/2014/main" id="{A88EE94B-7AC2-5F0D-BBD4-B78A5055AF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65321" y="-2396"/>
            <a:ext cx="3579963" cy="2506454"/>
          </a:xfrm>
          <a:prstGeom prst="rect">
            <a:avLst/>
          </a:prstGeom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E6708FC-EA93-D6D3-B3F3-B273E8F5C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60" y="5691"/>
            <a:ext cx="4419600" cy="1354317"/>
          </a:xfrm>
        </p:spPr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Fones de ouvido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CC6D9E0-7157-8564-49CE-388C9EFBC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60" y="2055663"/>
            <a:ext cx="4908429" cy="27554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0">
              <a:buNone/>
            </a:pPr>
            <a:r>
              <a:rPr lang="la-Latn" sz="3200">
                <a:ea typeface="+mn-lt"/>
                <a:cs typeface="+mn-lt"/>
              </a:rPr>
              <a:t> Os fones de ouvido são periféricos de áudio que permitem ouvir sons do computador de forma privada, sem precisar de caixas de som.</a:t>
            </a:r>
            <a:endParaRPr lang="la-Latn" sz="320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2CF820C-4CA2-F8B6-CCD9-72EFB275F4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-600000">
            <a:off x="6437751" y="2183202"/>
            <a:ext cx="5815063" cy="451880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85997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F0642B-F999-7F8A-EC8A-D1326E0D13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F185AD97-9B4F-DDE6-6A1A-258B4491D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42510" y="263321"/>
            <a:ext cx="3384001" cy="3412757"/>
          </a:xfrm>
          <a:prstGeom prst="rect">
            <a:avLst/>
          </a:prstGeom>
          <a:ln>
            <a:noFill/>
          </a:ln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EFEE8BDF-C8FA-DDF4-2E5E-9A7C446A62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37869" y="4538572"/>
            <a:ext cx="3810000" cy="2324100"/>
          </a:xfrm>
          <a:prstGeom prst="rect">
            <a:avLst/>
          </a:prstGeom>
          <a:ln>
            <a:noFill/>
          </a:ln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FB513B5-9349-9307-1BA5-F0C191A4DD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745308" y="3965993"/>
            <a:ext cx="3578403" cy="2894163"/>
          </a:xfrm>
          <a:prstGeom prst="rect">
            <a:avLst/>
          </a:prstGeom>
          <a:ln>
            <a:noFill/>
          </a:ln>
        </p:spPr>
      </p:pic>
      <p:pic>
        <p:nvPicPr>
          <p:cNvPr id="18" name="Imagem 17" descr="1080P Webcam with Microphone, HD Webcam Web Camera with Tripod Stand ...">
            <a:extLst>
              <a:ext uri="{FF2B5EF4-FFF2-40B4-BE49-F238E27FC236}">
                <a16:creationId xmlns:a16="http://schemas.microsoft.com/office/drawing/2014/main" id="{013F76D5-92ED-83E0-F625-4185D17B92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45" y="98486"/>
            <a:ext cx="4134389" cy="4260012"/>
          </a:xfrm>
          <a:prstGeom prst="rect">
            <a:avLst/>
          </a:prstGeom>
          <a:ln>
            <a:noFill/>
          </a:ln>
        </p:spPr>
      </p:pic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09EDD19B-D17F-7259-5B01-D62B39BDB5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8818353" y="98484"/>
            <a:ext cx="3368616" cy="3426125"/>
          </a:xfrm>
          <a:prstGeom prst="rect">
            <a:avLst/>
          </a:prstGeom>
          <a:ln>
            <a:noFill/>
          </a:ln>
        </p:spPr>
      </p:pic>
      <p:pic>
        <p:nvPicPr>
          <p:cNvPr id="2" name="Imagem 1" descr="Caixa de Som Edifier R1080bt Home Studio com Bluetooth - RCK AUDIO ...">
            <a:extLst>
              <a:ext uri="{FF2B5EF4-FFF2-40B4-BE49-F238E27FC236}">
                <a16:creationId xmlns:a16="http://schemas.microsoft.com/office/drawing/2014/main" id="{1B6DD818-A742-5FA0-6F35-26FB02CDA56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28773" y="3434031"/>
            <a:ext cx="3206564" cy="342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905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08DFB89-2225-33CD-0C87-2CC8992DDE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00" r="2" b="2"/>
          <a:stretch/>
        </p:blipFill>
        <p:spPr>
          <a:xfrm>
            <a:off x="344046" y="309964"/>
            <a:ext cx="5591088" cy="5591091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4" name="Imagen 3" descr="Imagen que contiene computadora, tabla, firmar&#10;&#10;El contenido generado por inteligencia artificial puede ser incorrecto.">
            <a:extLst>
              <a:ext uri="{FF2B5EF4-FFF2-40B4-BE49-F238E27FC236}">
                <a16:creationId xmlns:a16="http://schemas.microsoft.com/office/drawing/2014/main" id="{B539B5A6-5AE4-77F8-CEDD-23E5E6392A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500" r="3" b="3"/>
          <a:stretch/>
        </p:blipFill>
        <p:spPr>
          <a:xfrm>
            <a:off x="6098716" y="309964"/>
            <a:ext cx="5591088" cy="5591091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28378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0D2C4B-89C3-9AD7-EE56-1064A17EF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urso básico de Informática: por que fazer? - Blog do Portal Educaçã">
            <a:extLst>
              <a:ext uri="{FF2B5EF4-FFF2-40B4-BE49-F238E27FC236}">
                <a16:creationId xmlns:a16="http://schemas.microsoft.com/office/drawing/2014/main" id="{BAE7698D-BE70-B1DC-DA82-2DB206E919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r="-223" b="485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E53039AC-6D1A-FEE2-3473-B037FEA4F3BC}"/>
              </a:ext>
            </a:extLst>
          </p:cNvPr>
          <p:cNvGrpSpPr/>
          <p:nvPr/>
        </p:nvGrpSpPr>
        <p:grpSpPr>
          <a:xfrm>
            <a:off x="-6486837" y="378"/>
            <a:ext cx="6492511" cy="6883350"/>
            <a:chOff x="11729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7AD9B7A1-37B7-66F4-AFA9-7D897E061804}"/>
                </a:ext>
              </a:extLst>
            </p:cNvPr>
            <p:cNvSpPr/>
            <p:nvPr/>
          </p:nvSpPr>
          <p:spPr>
            <a:xfrm>
              <a:off x="11729" y="378"/>
              <a:ext cx="6492511" cy="68833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CB725601-5C19-0283-09F0-1F89A96810FC}"/>
                </a:ext>
              </a:extLst>
            </p:cNvPr>
            <p:cNvSpPr txBox="1"/>
            <p:nvPr/>
          </p:nvSpPr>
          <p:spPr>
            <a:xfrm>
              <a:off x="91890" y="2935793"/>
              <a:ext cx="6308784" cy="10156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pt-BR" sz="6000" b="1">
                  <a:solidFill>
                    <a:srgbClr val="FFFFFF"/>
                  </a:solidFill>
                  <a:latin typeface="Gill Sans MT"/>
                </a:rPr>
                <a:t>SOFTWARE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10753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88E6A-2F23-8724-A758-BE369D380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urso básico de Informática: por que fazer? - Blog do Portal Educaçã">
            <a:extLst>
              <a:ext uri="{FF2B5EF4-FFF2-40B4-BE49-F238E27FC236}">
                <a16:creationId xmlns:a16="http://schemas.microsoft.com/office/drawing/2014/main" id="{390A9CF6-C381-C635-32F9-58584337F5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r="-223" b="485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C41AFC90-9C15-C6E0-4377-222F2CEE939E}"/>
              </a:ext>
            </a:extLst>
          </p:cNvPr>
          <p:cNvGrpSpPr/>
          <p:nvPr/>
        </p:nvGrpSpPr>
        <p:grpSpPr>
          <a:xfrm>
            <a:off x="-2648" y="378"/>
            <a:ext cx="6492511" cy="6883350"/>
            <a:chOff x="-2648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40E2C830-849B-5626-2E1A-2F199FA65C44}"/>
                </a:ext>
              </a:extLst>
            </p:cNvPr>
            <p:cNvSpPr/>
            <p:nvPr/>
          </p:nvSpPr>
          <p:spPr>
            <a:xfrm>
              <a:off x="-2648" y="378"/>
              <a:ext cx="6492511" cy="68833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2D71BC68-F72A-C2D1-1C56-50C36AF6DE76}"/>
                </a:ext>
              </a:extLst>
            </p:cNvPr>
            <p:cNvSpPr txBox="1"/>
            <p:nvPr/>
          </p:nvSpPr>
          <p:spPr>
            <a:xfrm>
              <a:off x="77513" y="2921416"/>
              <a:ext cx="6308784" cy="10156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pt-BR" sz="6000" b="1">
                  <a:solidFill>
                    <a:srgbClr val="FFFFFF"/>
                  </a:solidFill>
                  <a:latin typeface="Gill Sans MT"/>
                  <a:ea typeface="+mn-lt"/>
                  <a:cs typeface="+mn-lt"/>
                </a:rPr>
                <a:t>SOFTWARE</a:t>
              </a:r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205665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FDDFF0-0B0E-9B94-3E68-EFE5F413A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C79902-30A1-29A4-8A88-068D15DD7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483" y="1868758"/>
            <a:ext cx="5555412" cy="348869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pt-BR" sz="3200"/>
              <a:t> É a </a:t>
            </a:r>
            <a:r>
              <a:rPr lang="pt-BR" sz="3200" b="1"/>
              <a:t>parte lógica </a:t>
            </a:r>
            <a:r>
              <a:rPr lang="pt-BR" sz="3200"/>
              <a:t>que permite a</a:t>
            </a:r>
            <a:r>
              <a:rPr lang="pt-BR" sz="3200" b="1"/>
              <a:t> um dispositivo eletrônico ou computador </a:t>
            </a:r>
            <a:r>
              <a:rPr lang="pt-BR" sz="3200"/>
              <a:t>executar tarefas específicas.</a:t>
            </a:r>
            <a:endParaRPr lang="pt-BR"/>
          </a:p>
          <a:p>
            <a:pPr marL="0" indent="0" algn="just">
              <a:buNone/>
            </a:pPr>
            <a:r>
              <a:rPr lang="pt-BR" sz="3200"/>
              <a:t> São exemplos de softwares o </a:t>
            </a:r>
            <a:r>
              <a:rPr lang="pt-BR" sz="3200" b="1">
                <a:solidFill>
                  <a:srgbClr val="002060"/>
                </a:solidFill>
              </a:rPr>
              <a:t>sistema operacional </a:t>
            </a:r>
            <a:r>
              <a:rPr lang="pt-BR" sz="3200">
                <a:solidFill>
                  <a:srgbClr val="000000"/>
                </a:solidFill>
              </a:rPr>
              <a:t>e  </a:t>
            </a:r>
            <a:r>
              <a:rPr lang="pt-BR" sz="3200" b="1">
                <a:solidFill>
                  <a:srgbClr val="002060"/>
                </a:solidFill>
              </a:rPr>
              <a:t>aplicações</a:t>
            </a:r>
            <a:r>
              <a:rPr lang="pt-BR" sz="3200"/>
              <a:t>.</a:t>
            </a:r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133A385-B27F-45C0-0DC9-26426650D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31" r="63527" b="-1863"/>
          <a:stretch/>
        </p:blipFill>
        <p:spPr>
          <a:xfrm>
            <a:off x="5955642" y="-29895"/>
            <a:ext cx="3122643" cy="312763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AFD6954-BC08-1752-4421-67EC3E594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4337" t="-3724" r="31212" b="588"/>
          <a:stretch/>
        </p:blipFill>
        <p:spPr>
          <a:xfrm>
            <a:off x="9813666" y="206587"/>
            <a:ext cx="1525314" cy="150845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8FFDA16-16AD-C11D-269D-224E2E107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9539" r="-201" b="588"/>
          <a:stretch/>
        </p:blipFill>
        <p:spPr>
          <a:xfrm>
            <a:off x="8601072" y="1433421"/>
            <a:ext cx="1540705" cy="1690812"/>
          </a:xfrm>
          <a:prstGeom prst="rect">
            <a:avLst/>
          </a:prstGeom>
        </p:spPr>
      </p:pic>
      <p:pic>
        <p:nvPicPr>
          <p:cNvPr id="13" name="Imagem 12" descr="Logotipo&#10;&#10;O conteúdo gerado por IA pode estar incorreto.">
            <a:extLst>
              <a:ext uri="{FF2B5EF4-FFF2-40B4-BE49-F238E27FC236}">
                <a16:creationId xmlns:a16="http://schemas.microsoft.com/office/drawing/2014/main" id="{191E9794-54A8-7278-7C2C-C474CEFBA4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5400000">
            <a:off x="9618452" y="3063276"/>
            <a:ext cx="3766869" cy="1076506"/>
          </a:xfrm>
          <a:prstGeom prst="rect">
            <a:avLst/>
          </a:prstGeom>
        </p:spPr>
      </p:pic>
      <p:pic>
        <p:nvPicPr>
          <p:cNvPr id="18" name="Imagem 17" descr="Free stock photo of messenger, whatsapp, WhatsApp app">
            <a:extLst>
              <a:ext uri="{FF2B5EF4-FFF2-40B4-BE49-F238E27FC236}">
                <a16:creationId xmlns:a16="http://schemas.microsoft.com/office/drawing/2014/main" id="{2F1D0CC2-4AB2-227C-DF16-A450D3F8FDF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5408" r="9636" b="-604"/>
          <a:stretch/>
        </p:blipFill>
        <p:spPr>
          <a:xfrm>
            <a:off x="6098821" y="3110470"/>
            <a:ext cx="4018716" cy="3800197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654180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E9E99D-4371-69A4-0C16-27F84D94B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Microsoft Office 365 » Information Technology Services">
            <a:extLst>
              <a:ext uri="{FF2B5EF4-FFF2-40B4-BE49-F238E27FC236}">
                <a16:creationId xmlns:a16="http://schemas.microsoft.com/office/drawing/2014/main" id="{097D34DC-25AF-F541-4127-A46E3F2074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285" r="3228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647A4C8-176E-7E82-ADCB-4E5EFCFBA154}"/>
              </a:ext>
            </a:extLst>
          </p:cNvPr>
          <p:cNvSpPr txBox="1"/>
          <p:nvPr/>
        </p:nvSpPr>
        <p:spPr>
          <a:xfrm>
            <a:off x="607632" y="548231"/>
            <a:ext cx="5273615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400" b="1">
                <a:solidFill>
                  <a:srgbClr val="002060"/>
                </a:solidFill>
                <a:latin typeface="Gill Sans MT"/>
              </a:rPr>
              <a:t>Estrutura do curso</a:t>
            </a:r>
            <a:endParaRPr lang="pt-BR" sz="440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E28B786-2B35-41DD-40F2-F9E2E247063C}"/>
              </a:ext>
            </a:extLst>
          </p:cNvPr>
          <p:cNvSpPr txBox="1"/>
          <p:nvPr/>
        </p:nvSpPr>
        <p:spPr>
          <a:xfrm>
            <a:off x="612550" y="2068446"/>
            <a:ext cx="5072332" cy="3395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3200" b="1">
                <a:solidFill>
                  <a:srgbClr val="002060"/>
                </a:solidFill>
                <a:latin typeface="Aptos"/>
              </a:rPr>
              <a:t>Windows 10</a:t>
            </a:r>
            <a:endParaRPr lang="en-US" sz="3200">
              <a:solidFill>
                <a:srgbClr val="00206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3200">
                <a:latin typeface="Aptos"/>
              </a:rPr>
              <a:t>Word</a:t>
            </a:r>
            <a:endParaRPr lang="en-US" sz="3200">
              <a:latin typeface="Aptos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3200">
                <a:latin typeface="Aptos"/>
              </a:rPr>
              <a:t>Excel</a:t>
            </a:r>
            <a:endParaRPr lang="en-US" sz="3200">
              <a:latin typeface="Aptos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3200">
                <a:latin typeface="Aptos"/>
              </a:rPr>
              <a:t>PowerPoint</a:t>
            </a:r>
            <a:endParaRPr lang="en-US" sz="3200">
              <a:latin typeface="Aptos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3200">
                <a:solidFill>
                  <a:srgbClr val="0070C0"/>
                </a:solidFill>
                <a:latin typeface="Aptos"/>
              </a:rPr>
              <a:t>Internet</a:t>
            </a:r>
            <a:endParaRPr lang="en-US" sz="3200">
              <a:solidFill>
                <a:srgbClr val="0070C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3200">
                <a:solidFill>
                  <a:srgbClr val="0070C0"/>
                </a:solidFill>
                <a:latin typeface="Aptos"/>
              </a:rPr>
              <a:t>Windows 11</a:t>
            </a:r>
            <a:endParaRPr lang="pt-BR" sz="32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013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237498-B23F-6332-6361-896DA62BE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pt-BR" b="1">
                <a:solidFill>
                  <a:srgbClr val="002060"/>
                </a:solidFill>
                <a:latin typeface="Gill Sans MT"/>
              </a:rPr>
              <a:t>Sistema Operacional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19590D-5988-BD8B-19F6-213C1C022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60000"/>
              </a:lnSpc>
              <a:spcBef>
                <a:spcPts val="500"/>
              </a:spcBef>
              <a:buNone/>
            </a:pPr>
            <a:r>
              <a:rPr lang="pt-BR" sz="3200">
                <a:ea typeface="+mn-lt"/>
                <a:cs typeface="+mn-lt"/>
              </a:rPr>
              <a:t>Software fundamental que gerencia os recursos de hardware e permite a interação do usuário.</a:t>
            </a:r>
            <a:endParaRPr lang="pt-BR"/>
          </a:p>
          <a:p>
            <a:pPr marL="0" indent="0">
              <a:lnSpc>
                <a:spcPct val="160000"/>
              </a:lnSpc>
              <a:buNone/>
            </a:pPr>
            <a:endParaRPr lang="pt-BR" sz="3200"/>
          </a:p>
          <a:p>
            <a:pPr>
              <a:buNone/>
            </a:pPr>
            <a:r>
              <a:rPr lang="pt-BR" sz="3200"/>
              <a:t>Exemplos: Android, iOS, Linux, </a:t>
            </a:r>
            <a:r>
              <a:rPr lang="pt-BR" sz="3200" err="1"/>
              <a:t>macOS</a:t>
            </a:r>
            <a:r>
              <a:rPr lang="pt-BR" sz="3200"/>
              <a:t> e </a:t>
            </a:r>
            <a:r>
              <a:rPr lang="pt-BR" sz="3200" b="1">
                <a:solidFill>
                  <a:srgbClr val="002060"/>
                </a:solidFill>
              </a:rPr>
              <a:t>Windows</a:t>
            </a:r>
            <a:r>
              <a:rPr lang="pt-BR" sz="3200"/>
              <a:t>.</a:t>
            </a:r>
          </a:p>
          <a:p>
            <a:pPr marL="0" indent="0">
              <a:lnSpc>
                <a:spcPct val="160000"/>
              </a:lnSpc>
              <a:buNone/>
            </a:pPr>
            <a:endParaRPr lang="pt-BR" sz="3200"/>
          </a:p>
          <a:p>
            <a:endParaRPr lang="pt-BR"/>
          </a:p>
          <a:p>
            <a:endParaRPr lang="pt-BR"/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23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65E405-3276-D8AF-8E2B-E32A0C217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Softwares utilitários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7A0466C-F555-F920-242C-49A8EEE43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3200">
                <a:ea typeface="+mn-lt"/>
                <a:cs typeface="+mn-lt"/>
              </a:rPr>
              <a:t>Programas que realizam funções específicas relacionadas ao gerenciamento do computador.</a:t>
            </a:r>
          </a:p>
          <a:p>
            <a:pPr marL="0" indent="0">
              <a:buNone/>
            </a:pPr>
            <a:endParaRPr lang="pt-BR" sz="3200">
              <a:ea typeface="+mn-lt"/>
              <a:cs typeface="+mn-lt"/>
            </a:endParaRPr>
          </a:p>
          <a:p>
            <a:pPr>
              <a:buNone/>
            </a:pPr>
            <a:r>
              <a:rPr lang="pt-BR" sz="3200">
                <a:ea typeface="+mn-lt"/>
                <a:cs typeface="+mn-lt"/>
              </a:rPr>
              <a:t>Compactadores de arquivos (como </a:t>
            </a:r>
            <a:r>
              <a:rPr lang="pt-BR" sz="3200" err="1">
                <a:ea typeface="+mn-lt"/>
                <a:cs typeface="+mn-lt"/>
              </a:rPr>
              <a:t>WinRar</a:t>
            </a:r>
            <a:r>
              <a:rPr lang="pt-BR" sz="3200">
                <a:ea typeface="+mn-lt"/>
                <a:cs typeface="+mn-lt"/>
              </a:rPr>
              <a:t>),</a:t>
            </a:r>
            <a:endParaRPr lang="pt-BR"/>
          </a:p>
          <a:p>
            <a:pPr>
              <a:buNone/>
            </a:pPr>
            <a:r>
              <a:rPr lang="pt-BR" sz="3200">
                <a:ea typeface="+mn-lt"/>
                <a:cs typeface="+mn-lt"/>
              </a:rPr>
              <a:t>Antivírus,</a:t>
            </a:r>
            <a:endParaRPr lang="pt-BR"/>
          </a:p>
          <a:p>
            <a:pPr>
              <a:buNone/>
            </a:pPr>
            <a:r>
              <a:rPr lang="pt-BR" sz="3200">
                <a:ea typeface="+mn-lt"/>
                <a:cs typeface="+mn-lt"/>
              </a:rPr>
              <a:t>Programas de backup,</a:t>
            </a:r>
            <a:endParaRPr lang="pt-BR"/>
          </a:p>
          <a:p>
            <a:pPr marL="0" indent="0">
              <a:buNone/>
            </a:pPr>
            <a:r>
              <a:rPr lang="pt-BR" sz="3200">
                <a:ea typeface="+mn-lt"/>
                <a:cs typeface="+mn-lt"/>
              </a:rPr>
              <a:t>Ferramentas de otimização do sistema.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6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abela&#10;&#10;O conteúdo gerado por IA pode estar incorreto.">
            <a:extLst>
              <a:ext uri="{FF2B5EF4-FFF2-40B4-BE49-F238E27FC236}">
                <a16:creationId xmlns:a16="http://schemas.microsoft.com/office/drawing/2014/main" id="{2A24A656-1FA6-8F14-3CA4-AC37DF04E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07" y="609331"/>
            <a:ext cx="7072223" cy="5193642"/>
          </a:xfrm>
          <a:prstGeom prst="rect">
            <a:avLst/>
          </a:prstGeom>
        </p:spPr>
      </p:pic>
      <p:pic>
        <p:nvPicPr>
          <p:cNvPr id="7" name="Imagem 6" descr="Interface gráfica do usuário, Gráfico&#10;&#10;O conteúdo gerado por IA pode estar incorreto.">
            <a:extLst>
              <a:ext uri="{FF2B5EF4-FFF2-40B4-BE49-F238E27FC236}">
                <a16:creationId xmlns:a16="http://schemas.microsoft.com/office/drawing/2014/main" id="{632D1221-385F-E5A7-A8D6-1759E6441E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376" b="4486"/>
          <a:stretch/>
        </p:blipFill>
        <p:spPr>
          <a:xfrm>
            <a:off x="7466701" y="2271892"/>
            <a:ext cx="3843447" cy="4586123"/>
          </a:xfrm>
          <a:prstGeom prst="rect">
            <a:avLst/>
          </a:prstGeom>
        </p:spPr>
      </p:pic>
      <p:pic>
        <p:nvPicPr>
          <p:cNvPr id="6" name="Imagem 5" descr="Antivirus vs Internet Security [Security Software Comparison]">
            <a:extLst>
              <a:ext uri="{FF2B5EF4-FFF2-40B4-BE49-F238E27FC236}">
                <a16:creationId xmlns:a16="http://schemas.microsoft.com/office/drawing/2014/main" id="{9D15D671-5F62-AF17-0B43-F4B4C3242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7834" y="613040"/>
            <a:ext cx="4712898" cy="221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4539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C67FD-65E5-3EE4-C1D5-B17D29B26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Softwares de aplicação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BC922C-2F47-88A0-B3FE-E75FBB580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pt-BR" sz="3200">
                <a:ea typeface="+mn-lt"/>
                <a:cs typeface="+mn-lt"/>
              </a:rPr>
              <a:t>Programas que realizam tarefas específicas para os usuários.</a:t>
            </a:r>
            <a:endParaRPr lang="pt-BR" sz="3200"/>
          </a:p>
          <a:p>
            <a:pPr marL="0" indent="0">
              <a:buNone/>
            </a:pPr>
            <a:endParaRPr lang="pt-BR" sz="3200"/>
          </a:p>
          <a:p>
            <a:pPr marL="0" indent="0">
              <a:buNone/>
            </a:pPr>
            <a:r>
              <a:rPr lang="pt-BR" sz="3200">
                <a:ea typeface="+mn-lt"/>
                <a:cs typeface="+mn-lt"/>
              </a:rPr>
              <a:t>Exemplos incluem: Editores de texto (como o Word), </a:t>
            </a:r>
            <a:endParaRPr lang="pt-BR"/>
          </a:p>
          <a:p>
            <a:pPr marL="0" indent="0">
              <a:buNone/>
            </a:pPr>
            <a:r>
              <a:rPr lang="pt-BR" sz="3200">
                <a:ea typeface="+mn-lt"/>
                <a:cs typeface="+mn-lt"/>
              </a:rPr>
              <a:t>Planilhas eletrônicas (como o Excel),</a:t>
            </a:r>
          </a:p>
          <a:p>
            <a:pPr marL="0" indent="0">
              <a:buNone/>
            </a:pPr>
            <a:r>
              <a:rPr lang="pt-BR" sz="3200">
                <a:ea typeface="+mn-lt"/>
                <a:cs typeface="+mn-lt"/>
              </a:rPr>
              <a:t>Navegadores web, </a:t>
            </a:r>
          </a:p>
          <a:p>
            <a:pPr marL="0" indent="0">
              <a:buNone/>
            </a:pPr>
            <a:r>
              <a:rPr lang="pt-BR" sz="3200">
                <a:ea typeface="+mn-lt"/>
                <a:cs typeface="+mn-lt"/>
              </a:rPr>
              <a:t>Jogos, </a:t>
            </a:r>
          </a:p>
          <a:p>
            <a:pPr marL="0" indent="0">
              <a:buNone/>
            </a:pPr>
            <a:r>
              <a:rPr lang="pt-BR" sz="3200">
                <a:ea typeface="+mn-lt"/>
                <a:cs typeface="+mn-lt"/>
              </a:rPr>
              <a:t>Aplicativos de edição de imagem e vídeo.</a:t>
            </a:r>
          </a:p>
        </p:txBody>
      </p:sp>
    </p:spTree>
    <p:extLst>
      <p:ext uri="{BB962C8B-B14F-4D97-AF65-F5344CB8AC3E}">
        <p14:creationId xmlns:p14="http://schemas.microsoft.com/office/powerpoint/2010/main" val="304623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Agrupar 9">
            <a:extLst>
              <a:ext uri="{FF2B5EF4-FFF2-40B4-BE49-F238E27FC236}">
                <a16:creationId xmlns:a16="http://schemas.microsoft.com/office/drawing/2014/main" id="{65468094-B3B1-C96F-A905-F69447B9B031}"/>
              </a:ext>
            </a:extLst>
          </p:cNvPr>
          <p:cNvGrpSpPr/>
          <p:nvPr/>
        </p:nvGrpSpPr>
        <p:grpSpPr>
          <a:xfrm>
            <a:off x="1015042" y="457738"/>
            <a:ext cx="10495168" cy="5976129"/>
            <a:chOff x="1015042" y="457738"/>
            <a:chExt cx="10495168" cy="5976129"/>
          </a:xfrm>
        </p:grpSpPr>
        <p:pic>
          <p:nvPicPr>
            <p:cNvPr id="6" name="Imagem 5" descr="Uma imagem contendo Interface gráfica do usuário&#10;&#10;O conteúdo gerado por IA pode estar incorreto.">
              <a:extLst>
                <a:ext uri="{FF2B5EF4-FFF2-40B4-BE49-F238E27FC236}">
                  <a16:creationId xmlns:a16="http://schemas.microsoft.com/office/drawing/2014/main" id="{15622F7C-F101-B168-E14B-0DDE5C58BA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5042" y="457738"/>
              <a:ext cx="10176292" cy="5956898"/>
            </a:xfrm>
            <a:prstGeom prst="rect">
              <a:avLst/>
            </a:prstGeom>
            <a:ln>
              <a:noFill/>
            </a:ln>
          </p:spPr>
        </p:pic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081FD5E5-D3D1-325B-1D77-6C2BAAFBD779}"/>
                </a:ext>
              </a:extLst>
            </p:cNvPr>
            <p:cNvSpPr/>
            <p:nvPr/>
          </p:nvSpPr>
          <p:spPr>
            <a:xfrm>
              <a:off x="7072525" y="4150894"/>
              <a:ext cx="4437685" cy="22829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77540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88E70A-42E6-B7A9-9DED-6C005543F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Navegadores</a:t>
            </a:r>
          </a:p>
        </p:txBody>
      </p:sp>
      <p:pic>
        <p:nvPicPr>
          <p:cNvPr id="4" name="Imagem 3" descr="Chrome Logo Valor Historia Png Images">
            <a:extLst>
              <a:ext uri="{FF2B5EF4-FFF2-40B4-BE49-F238E27FC236}">
                <a16:creationId xmlns:a16="http://schemas.microsoft.com/office/drawing/2014/main" id="{920A2BE5-BD3A-D28F-8BF0-4755DDA6A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701" y="2501661"/>
            <a:ext cx="3260784" cy="1833472"/>
          </a:xfrm>
          <a:prstGeom prst="rect">
            <a:avLst/>
          </a:prstGeom>
        </p:spPr>
      </p:pic>
      <p:pic>
        <p:nvPicPr>
          <p:cNvPr id="6" name="Imagem 5" descr="&quot;Microsoft Edge&quot; Icon - Download for free – Iconduck">
            <a:extLst>
              <a:ext uri="{FF2B5EF4-FFF2-40B4-BE49-F238E27FC236}">
                <a16:creationId xmlns:a16="http://schemas.microsoft.com/office/drawing/2014/main" id="{862B4A42-B433-710D-1966-D6D8AA138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437" y="2530415"/>
            <a:ext cx="1837427" cy="1825925"/>
          </a:xfrm>
          <a:prstGeom prst="rect">
            <a:avLst/>
          </a:prstGeom>
          <a:ln>
            <a:noFill/>
          </a:ln>
        </p:spPr>
      </p:pic>
      <p:pic>
        <p:nvPicPr>
          <p:cNvPr id="7" name="Imagem 6" descr="Internet Explorer como diferencia entre la Microsoft de ayer y la de ...">
            <a:extLst>
              <a:ext uri="{FF2B5EF4-FFF2-40B4-BE49-F238E27FC236}">
                <a16:creationId xmlns:a16="http://schemas.microsoft.com/office/drawing/2014/main" id="{E94EEAF0-153B-C8D2-723F-538714D61B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8437" y="2501661"/>
            <a:ext cx="1837427" cy="1825925"/>
          </a:xfrm>
          <a:prstGeom prst="rect">
            <a:avLst/>
          </a:prstGeom>
          <a:ln>
            <a:noFill/>
          </a:ln>
        </p:spPr>
      </p:pic>
      <p:pic>
        <p:nvPicPr>
          <p:cNvPr id="8" name="Imagem 7" descr="Resultado de imagem para Firefox Novo Logo">
            <a:extLst>
              <a:ext uri="{FF2B5EF4-FFF2-40B4-BE49-F238E27FC236}">
                <a16:creationId xmlns:a16="http://schemas.microsoft.com/office/drawing/2014/main" id="{70F24882-D710-5FB3-DDD7-2462D3A41F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80623" y="2508849"/>
            <a:ext cx="1772189" cy="1841739"/>
          </a:xfrm>
          <a:prstGeom prst="rect">
            <a:avLst/>
          </a:prstGeom>
          <a:ln>
            <a:noFill/>
          </a:ln>
        </p:spPr>
      </p:pic>
      <p:pic>
        <p:nvPicPr>
          <p:cNvPr id="9" name="Imagem 8" descr="Opera – Logos Download">
            <a:extLst>
              <a:ext uri="{FF2B5EF4-FFF2-40B4-BE49-F238E27FC236}">
                <a16:creationId xmlns:a16="http://schemas.microsoft.com/office/drawing/2014/main" id="{9F7C0165-656C-6B89-C62C-15DAC10A9D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514" y="2530416"/>
            <a:ext cx="1837427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0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15BE6-BA15-3F6A-C79C-9604EC9EA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791A722-B2B8-81F3-2650-27D5E5B81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86" b="488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AC756572-839A-E21E-1DF8-6893C674C4EB}"/>
              </a:ext>
            </a:extLst>
          </p:cNvPr>
          <p:cNvGrpSpPr/>
          <p:nvPr/>
        </p:nvGrpSpPr>
        <p:grpSpPr>
          <a:xfrm>
            <a:off x="-6486837" y="378"/>
            <a:ext cx="6492511" cy="6883350"/>
            <a:chOff x="11729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F544511C-02FD-26F3-059A-EB9440356960}"/>
                </a:ext>
              </a:extLst>
            </p:cNvPr>
            <p:cNvSpPr/>
            <p:nvPr/>
          </p:nvSpPr>
          <p:spPr>
            <a:xfrm>
              <a:off x="11729" y="378"/>
              <a:ext cx="6492511" cy="6883350"/>
            </a:xfrm>
            <a:prstGeom prst="rect">
              <a:avLst/>
            </a:prstGeom>
            <a:solidFill>
              <a:srgbClr val="01062E"/>
            </a:solidFill>
            <a:ln>
              <a:solidFill>
                <a:srgbClr val="01062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6B647D6A-0E51-8B5F-6254-A9CB244CB6E6}"/>
                </a:ext>
              </a:extLst>
            </p:cNvPr>
            <p:cNvSpPr txBox="1"/>
            <p:nvPr/>
          </p:nvSpPr>
          <p:spPr>
            <a:xfrm>
              <a:off x="91890" y="2935793"/>
              <a:ext cx="6308784" cy="1015663"/>
            </a:xfrm>
            <a:prstGeom prst="rect">
              <a:avLst/>
            </a:prstGeom>
            <a:noFill/>
            <a:ln>
              <a:solidFill>
                <a:srgbClr val="01062E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pt-BR" sz="6000" b="1">
                  <a:solidFill>
                    <a:srgbClr val="FFFFFF"/>
                  </a:solidFill>
                  <a:latin typeface="Gill Sans MT"/>
                </a:rPr>
                <a:t>WINDOWS 10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0565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37636-EC41-26BC-5117-588030698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015B169-F66C-2F0D-237D-46730D10B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86" b="488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A9EDAF7E-56D8-996D-B6D9-A62A7EC60FA8}"/>
              </a:ext>
            </a:extLst>
          </p:cNvPr>
          <p:cNvGrpSpPr/>
          <p:nvPr/>
        </p:nvGrpSpPr>
        <p:grpSpPr>
          <a:xfrm>
            <a:off x="-2648" y="378"/>
            <a:ext cx="6492511" cy="6883350"/>
            <a:chOff x="-2648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3C5642C9-EFD4-2B06-545B-4C0AF00E601A}"/>
                </a:ext>
              </a:extLst>
            </p:cNvPr>
            <p:cNvSpPr/>
            <p:nvPr/>
          </p:nvSpPr>
          <p:spPr>
            <a:xfrm>
              <a:off x="-2648" y="378"/>
              <a:ext cx="6492511" cy="6883350"/>
            </a:xfrm>
            <a:prstGeom prst="rect">
              <a:avLst/>
            </a:prstGeom>
            <a:solidFill>
              <a:srgbClr val="01062E"/>
            </a:solidFill>
            <a:ln>
              <a:solidFill>
                <a:srgbClr val="01062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0EA3B756-8F5E-A6FF-C3DF-A7DF548D8F60}"/>
                </a:ext>
              </a:extLst>
            </p:cNvPr>
            <p:cNvSpPr txBox="1"/>
            <p:nvPr/>
          </p:nvSpPr>
          <p:spPr>
            <a:xfrm>
              <a:off x="77513" y="2921416"/>
              <a:ext cx="6308784" cy="1015663"/>
            </a:xfrm>
            <a:prstGeom prst="rect">
              <a:avLst/>
            </a:prstGeom>
            <a:solidFill>
              <a:srgbClr val="01062E"/>
            </a:solidFill>
            <a:ln>
              <a:solidFill>
                <a:srgbClr val="01062E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pt-BR" sz="6000" b="1">
                  <a:solidFill>
                    <a:srgbClr val="FFFFFF"/>
                  </a:solidFill>
                  <a:latin typeface="Gill Sans MT"/>
                  <a:ea typeface="+mn-lt"/>
                  <a:cs typeface="+mn-lt"/>
                </a:rPr>
                <a:t>WINDOWS 10</a:t>
              </a:r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929E94BC-428D-E019-3B95-2B494C9FFB23}"/>
              </a:ext>
            </a:extLst>
          </p:cNvPr>
          <p:cNvSpPr txBox="1"/>
          <p:nvPr/>
        </p:nvSpPr>
        <p:spPr>
          <a:xfrm>
            <a:off x="-3175" y="6878638"/>
            <a:ext cx="12203113" cy="3175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/>
              <a:t>ThePhoto de PhotoAuthor está licenciada sob CCYYSA.</a:t>
            </a:r>
          </a:p>
        </p:txBody>
      </p:sp>
    </p:spTree>
    <p:extLst>
      <p:ext uri="{BB962C8B-B14F-4D97-AF65-F5344CB8AC3E}">
        <p14:creationId xmlns:p14="http://schemas.microsoft.com/office/powerpoint/2010/main" val="719624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8A72AF-3014-888B-EFA7-0EBD21709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Windows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2F7743-C032-4D47-4393-0FCF13A58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984"/>
            <a:ext cx="10515600" cy="44519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3200"/>
              <a:t>Sistema operacional;</a:t>
            </a:r>
          </a:p>
          <a:p>
            <a:pPr marL="0" indent="0">
              <a:buNone/>
            </a:pPr>
            <a:r>
              <a:rPr lang="pt-BR" sz="3200"/>
              <a:t>A primeira versão (Windows 1.0) foi lançada em 1985;</a:t>
            </a:r>
          </a:p>
          <a:p>
            <a:pPr marL="0" indent="0">
              <a:buNone/>
            </a:pPr>
            <a:endParaRPr lang="pt-BR"/>
          </a:p>
          <a:p>
            <a:pPr marL="0" indent="0">
              <a:buNone/>
            </a:pPr>
            <a:endParaRPr lang="pt-BR"/>
          </a:p>
        </p:txBody>
      </p:sp>
      <p:pic>
        <p:nvPicPr>
          <p:cNvPr id="4" name="Imagem 3" descr="Interface do Windows 1.0 (Imagem: Reprodução/Microsoft)">
            <a:extLst>
              <a:ext uri="{FF2B5EF4-FFF2-40B4-BE49-F238E27FC236}">
                <a16:creationId xmlns:a16="http://schemas.microsoft.com/office/drawing/2014/main" id="{0ACDC6D2-A4EE-F8C4-2D9A-BD7D04AA2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570" y="2938688"/>
            <a:ext cx="6783237" cy="379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11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0266731-6E45-B0DA-9F4E-A6B8200F5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6758"/>
            <a:ext cx="10515600" cy="47251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pt-BR" sz="3200"/>
              <a:t>Desenvolvido pela </a:t>
            </a:r>
            <a:r>
              <a:rPr lang="pt-BR" sz="3200" b="1">
                <a:solidFill>
                  <a:srgbClr val="002060"/>
                </a:solidFill>
              </a:rPr>
              <a:t>Microsoft</a:t>
            </a:r>
            <a:r>
              <a:rPr lang="pt-BR" sz="3200"/>
              <a:t>, empresa fundada por </a:t>
            </a:r>
            <a:r>
              <a:rPr lang="pt-BR" sz="3200" b="1">
                <a:solidFill>
                  <a:srgbClr val="002060"/>
                </a:solidFill>
              </a:rPr>
              <a:t>Bill Gates</a:t>
            </a:r>
            <a:r>
              <a:rPr lang="pt-BR" sz="3200"/>
              <a:t> e </a:t>
            </a:r>
            <a:r>
              <a:rPr lang="pt-BR" sz="3200" b="1">
                <a:solidFill>
                  <a:srgbClr val="002060"/>
                </a:solidFill>
              </a:rPr>
              <a:t>Paul Allen</a:t>
            </a:r>
            <a:r>
              <a:rPr lang="pt-BR" sz="3200"/>
              <a:t>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sz="3200"/>
              <a:t>O Windows domina 72% do mercado mundial¹;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sz="3200"/>
              <a:t>está em 88% dos computadores no Brasil¹;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sz="3200"/>
              <a:t>Sistema Operacional mais comum em ambientes profissionais;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sz="3200"/>
              <a:t>escolas, universidades e jogos;</a:t>
            </a:r>
          </a:p>
          <a:p>
            <a:pPr marL="0" indent="0">
              <a:buNone/>
            </a:pPr>
            <a:endParaRPr lang="pt-BR" sz="320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1F1F0DC-B237-AD7E-BCE1-5E180F4F97D2}"/>
              </a:ext>
            </a:extLst>
          </p:cNvPr>
          <p:cNvSpPr txBox="1"/>
          <p:nvPr/>
        </p:nvSpPr>
        <p:spPr>
          <a:xfrm>
            <a:off x="843346" y="6249233"/>
            <a:ext cx="99031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/>
              <a:t>1 </a:t>
            </a:r>
            <a:r>
              <a:rPr lang="pt-BR">
                <a:ea typeface="+mn-lt"/>
                <a:cs typeface="+mn-lt"/>
              </a:rPr>
              <a:t>https://canaltech.com.br/software/qual-o-sistema-operacional-de-pc-mais-usado-do-mundo/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5322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urso básico de Informática: por que fazer? - Blog do Portal Educaçã">
            <a:extLst>
              <a:ext uri="{FF2B5EF4-FFF2-40B4-BE49-F238E27FC236}">
                <a16:creationId xmlns:a16="http://schemas.microsoft.com/office/drawing/2014/main" id="{340EE45F-DF28-238A-ECD4-124FABBEAB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r="-223" b="485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94BC27A2-7200-47CC-BE35-BBD1CDEA9723}"/>
              </a:ext>
            </a:extLst>
          </p:cNvPr>
          <p:cNvGrpSpPr/>
          <p:nvPr/>
        </p:nvGrpSpPr>
        <p:grpSpPr>
          <a:xfrm>
            <a:off x="-6486837" y="378"/>
            <a:ext cx="6492511" cy="6883350"/>
            <a:chOff x="11729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E0F641E6-4EA2-6D96-2047-6583FF52E75A}"/>
                </a:ext>
              </a:extLst>
            </p:cNvPr>
            <p:cNvSpPr/>
            <p:nvPr/>
          </p:nvSpPr>
          <p:spPr>
            <a:xfrm>
              <a:off x="11729" y="378"/>
              <a:ext cx="6492511" cy="68833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6A7DDC9E-A5BC-15DC-6189-FCB9ABCEE569}"/>
                </a:ext>
              </a:extLst>
            </p:cNvPr>
            <p:cNvSpPr txBox="1"/>
            <p:nvPr/>
          </p:nvSpPr>
          <p:spPr>
            <a:xfrm>
              <a:off x="91890" y="2935793"/>
              <a:ext cx="6308784" cy="10156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pt-BR" sz="6000" b="1">
                  <a:solidFill>
                    <a:srgbClr val="FFFFFF"/>
                  </a:solidFill>
                  <a:latin typeface="Gill Sans MT"/>
                </a:rPr>
                <a:t>INFORMÁTICA</a:t>
              </a:r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0CCA62-557F-9031-13E4-446394D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O preço da fama</a:t>
            </a:r>
          </a:p>
        </p:txBody>
      </p:sp>
      <p:pic>
        <p:nvPicPr>
          <p:cNvPr id="4" name="Espaço Reservado para Conteúdo 3" descr="8 formas para blindarte contra hackers - MobilityGuard Latam">
            <a:extLst>
              <a:ext uri="{FF2B5EF4-FFF2-40B4-BE49-F238E27FC236}">
                <a16:creationId xmlns:a16="http://schemas.microsoft.com/office/drawing/2014/main" id="{A90BDDCC-77B3-C61E-DA76-D60C98562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3679" r="11321"/>
          <a:stretch/>
        </p:blipFill>
        <p:spPr>
          <a:xfrm>
            <a:off x="7461849" y="1479592"/>
            <a:ext cx="3896267" cy="3893216"/>
          </a:xfrm>
          <a:prstGeom prst="flowChartConnector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2287209-C2F5-241A-AC0B-C22384A38592}"/>
              </a:ext>
            </a:extLst>
          </p:cNvPr>
          <p:cNvSpPr txBox="1"/>
          <p:nvPr/>
        </p:nvSpPr>
        <p:spPr>
          <a:xfrm>
            <a:off x="876262" y="1676096"/>
            <a:ext cx="6182264" cy="14986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/>
              <a:t>Principal alvo de </a:t>
            </a:r>
            <a:r>
              <a:rPr lang="pt-BR" sz="3200" b="1">
                <a:solidFill>
                  <a:srgbClr val="002060"/>
                </a:solidFill>
              </a:rPr>
              <a:t>ataques</a:t>
            </a:r>
            <a:r>
              <a:rPr lang="pt-BR" sz="3200"/>
              <a:t>, </a:t>
            </a:r>
            <a:r>
              <a:rPr lang="pt-BR" sz="3200" b="1">
                <a:solidFill>
                  <a:srgbClr val="002060"/>
                </a:solidFill>
              </a:rPr>
              <a:t>vírus </a:t>
            </a:r>
            <a:r>
              <a:rPr lang="pt-BR" sz="3200"/>
              <a:t>e </a:t>
            </a:r>
            <a:r>
              <a:rPr lang="pt-BR" sz="3200" b="1">
                <a:solidFill>
                  <a:srgbClr val="002060"/>
                </a:solidFill>
              </a:rPr>
              <a:t>roubos </a:t>
            </a:r>
            <a:r>
              <a:rPr lang="pt-BR" sz="3200"/>
              <a:t>de dados;</a:t>
            </a:r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7A324A5-C2CE-F99A-4BBA-A47B2A4EE736}"/>
              </a:ext>
            </a:extLst>
          </p:cNvPr>
          <p:cNvSpPr txBox="1"/>
          <p:nvPr/>
        </p:nvSpPr>
        <p:spPr>
          <a:xfrm>
            <a:off x="870511" y="3424383"/>
            <a:ext cx="6182264" cy="7600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/>
              <a:t>Importante ter </a:t>
            </a:r>
            <a:r>
              <a:rPr lang="pt-BR" sz="3200" b="1">
                <a:solidFill>
                  <a:srgbClr val="002060"/>
                </a:solidFill>
              </a:rPr>
              <a:t>conhecimento</a:t>
            </a:r>
            <a:r>
              <a:rPr lang="pt-BR" sz="3200"/>
              <a:t>;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CCCAB02-AEC2-A3DC-FDB4-4898356A7A9A}"/>
              </a:ext>
            </a:extLst>
          </p:cNvPr>
          <p:cNvSpPr txBox="1"/>
          <p:nvPr/>
        </p:nvSpPr>
        <p:spPr>
          <a:xfrm>
            <a:off x="879137" y="4611953"/>
            <a:ext cx="6742980" cy="14986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/>
              <a:t>Sobre seu sistema operacional e sobre os softwares que você utiliza.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829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upos de Estudos – Consciência">
            <a:extLst>
              <a:ext uri="{FF2B5EF4-FFF2-40B4-BE49-F238E27FC236}">
                <a16:creationId xmlns:a16="http://schemas.microsoft.com/office/drawing/2014/main" id="{A58E510A-746C-115B-1867-DE67D4076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797" y="2959399"/>
            <a:ext cx="6581954" cy="3714031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7D33FDC4-1EB9-808A-BFDA-A6A903091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-2875"/>
            <a:ext cx="9539406" cy="1686464"/>
          </a:xfrm>
        </p:spPr>
        <p:txBody>
          <a:bodyPr>
            <a:noAutofit/>
          </a:bodyPr>
          <a:lstStyle/>
          <a:p>
            <a:r>
              <a:rPr lang="pt-BR" sz="4400" b="1">
                <a:solidFill>
                  <a:srgbClr val="002060"/>
                </a:solidFill>
                <a:latin typeface="Gill Sans MT"/>
              </a:rPr>
              <a:t>Estudar é sempre a melhor escolha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157A8EC6-9222-F7D9-6704-EC920B68F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28645"/>
            <a:ext cx="3932237" cy="27907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3200"/>
              <a:t>Não é fácil.</a:t>
            </a:r>
          </a:p>
          <a:p>
            <a:r>
              <a:rPr lang="pt-BR" sz="3200"/>
              <a:t>Não é rápido.</a:t>
            </a:r>
          </a:p>
          <a:p>
            <a:r>
              <a:rPr lang="pt-BR" sz="3200"/>
              <a:t>Estudar exige dedicação e</a:t>
            </a:r>
          </a:p>
          <a:p>
            <a:r>
              <a:rPr lang="pt-BR" sz="3200"/>
              <a:t>esforço.</a:t>
            </a:r>
          </a:p>
        </p:txBody>
      </p:sp>
    </p:spTree>
    <p:extLst>
      <p:ext uri="{BB962C8B-B14F-4D97-AF65-F5344CB8AC3E}">
        <p14:creationId xmlns:p14="http://schemas.microsoft.com/office/powerpoint/2010/main" val="418976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29859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21471A85-5F52-5C35-E7CA-63F2B72EF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>
                <a:solidFill>
                  <a:srgbClr val="002060"/>
                </a:solidFill>
                <a:latin typeface="Gill Sans MT"/>
              </a:rPr>
              <a:t>Ligar o computador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3F6FCA9-40FD-3AF4-39C5-42DC9D8E5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14" y="2770517"/>
            <a:ext cx="2733675" cy="3962400"/>
          </a:xfrm>
          <a:prstGeom prst="rect">
            <a:avLst/>
          </a:prstGeom>
          <a:ln>
            <a:noFill/>
          </a:ln>
        </p:spPr>
      </p:pic>
      <p:pic>
        <p:nvPicPr>
          <p:cNvPr id="11" name="Imagen 10" descr="Imagen que contiene interior, computadora, lado, monitor&#10;&#10;El contenido generado por inteligencia artificial puede ser incorrecto.">
            <a:extLst>
              <a:ext uri="{FF2B5EF4-FFF2-40B4-BE49-F238E27FC236}">
                <a16:creationId xmlns:a16="http://schemas.microsoft.com/office/drawing/2014/main" id="{C2DBD91E-840C-ABB9-7A75-794714E549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0" r="10799" b="-523"/>
          <a:stretch/>
        </p:blipFill>
        <p:spPr>
          <a:xfrm>
            <a:off x="3048233" y="3589308"/>
            <a:ext cx="9153996" cy="3276391"/>
          </a:xfrm>
          <a:prstGeom prst="rect">
            <a:avLst/>
          </a:prstGeom>
          <a:ln>
            <a:noFill/>
          </a:ln>
        </p:spPr>
      </p:pic>
      <p:pic>
        <p:nvPicPr>
          <p:cNvPr id="12" name="Imagen 11" descr="Imagen que contiene interior, espejo, tabla, cuarto&#10;&#10;El contenido generado por inteligencia artificial puede ser incorrecto.">
            <a:extLst>
              <a:ext uri="{FF2B5EF4-FFF2-40B4-BE49-F238E27FC236}">
                <a16:creationId xmlns:a16="http://schemas.microsoft.com/office/drawing/2014/main" id="{707048A1-91C8-0FDD-1A71-C40FC68C8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9410" y="503478"/>
            <a:ext cx="4000500" cy="3895725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36440429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ACF9F8-C5DB-9BC7-A65B-7AD7F1E9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>
                <a:solidFill>
                  <a:srgbClr val="002060"/>
                </a:solidFill>
              </a:rPr>
              <a:t>Desligar o computador</a:t>
            </a:r>
          </a:p>
        </p:txBody>
      </p:sp>
      <p:pic>
        <p:nvPicPr>
          <p:cNvPr id="4" name="Imagen 3" descr="Interfaz de usuario gráfica, Aplicación&#10;&#10;El contenido generado por inteligencia artificial puede ser incorrecto.">
            <a:extLst>
              <a:ext uri="{FF2B5EF4-FFF2-40B4-BE49-F238E27FC236}">
                <a16:creationId xmlns:a16="http://schemas.microsoft.com/office/drawing/2014/main" id="{A46ACE1A-45DE-091F-A531-46A9B9F6F9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8944" b="21918"/>
          <a:stretch/>
        </p:blipFill>
        <p:spPr>
          <a:xfrm>
            <a:off x="3746739" y="1706438"/>
            <a:ext cx="4728687" cy="396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9048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9DD928-88C1-5546-2906-16192DF5D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Alt + F4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A2F564A-BDC4-F5D8-F910-15D35B15A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335" y="1171074"/>
            <a:ext cx="8759611" cy="542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7221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3AAC0-E646-0CDF-136F-E3C47AB7F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Regras de uso dos aparelhos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F6510F-A79A-AA78-C614-C00CB7BC4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sz="3600" b="1" dirty="0"/>
              <a:t>Sobre o uso dos computadores:</a:t>
            </a:r>
          </a:p>
          <a:p>
            <a:pPr marL="0" indent="0">
              <a:buNone/>
            </a:pPr>
            <a:r>
              <a:rPr lang="pt-BR" b="1" dirty="0"/>
              <a:t>Não instale ou faça download </a:t>
            </a:r>
            <a:r>
              <a:rPr lang="pt-BR" dirty="0"/>
              <a:t>de programa, jogo ou arquivo sem autorização do instrutor;</a:t>
            </a:r>
          </a:p>
          <a:p>
            <a:pPr marL="0" indent="0">
              <a:buNone/>
            </a:pPr>
            <a:r>
              <a:rPr lang="pt-BR" b="1" dirty="0"/>
              <a:t>Não modifique configurações </a:t>
            </a:r>
            <a:r>
              <a:rPr lang="pt-BR" dirty="0"/>
              <a:t>relacionadas a login e senha do aparelho.</a:t>
            </a:r>
          </a:p>
          <a:p>
            <a:pPr marL="0" indent="0">
              <a:buNone/>
            </a:pPr>
            <a:r>
              <a:rPr lang="pt-BR" sz="3600" b="1" dirty="0"/>
              <a:t>Sobre o momento da saída:</a:t>
            </a:r>
          </a:p>
          <a:p>
            <a:pPr marL="0" indent="0">
              <a:buNone/>
            </a:pPr>
            <a:r>
              <a:rPr lang="pt-BR" b="1" dirty="0"/>
              <a:t>Desligue</a:t>
            </a:r>
            <a:r>
              <a:rPr lang="pt-BR" dirty="0"/>
              <a:t> os computadores;</a:t>
            </a:r>
          </a:p>
          <a:p>
            <a:pPr marL="0" indent="0">
              <a:buNone/>
            </a:pPr>
            <a:r>
              <a:rPr lang="pt-BR" dirty="0"/>
              <a:t>Fone de ouvido sobre o monitor.</a:t>
            </a:r>
          </a:p>
        </p:txBody>
      </p:sp>
    </p:spTree>
    <p:extLst>
      <p:ext uri="{BB962C8B-B14F-4D97-AF65-F5344CB8AC3E}">
        <p14:creationId xmlns:p14="http://schemas.microsoft.com/office/powerpoint/2010/main" val="3230797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6908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84060-0471-57E4-8C2B-F480F460C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Gill Sans MT"/>
              </a:rPr>
              <a:t>Gill </a:t>
            </a:r>
            <a:r>
              <a:rPr lang="pt-BR" dirty="0" err="1">
                <a:latin typeface="Gill Sans MT"/>
              </a:rPr>
              <a:t>Sans</a:t>
            </a:r>
            <a:r>
              <a:rPr lang="pt-BR" dirty="0">
                <a:latin typeface="Gill Sans MT"/>
              </a:rPr>
              <a:t> MT, 44, </a:t>
            </a:r>
            <a:r>
              <a:rPr lang="pt-BR" b="1" dirty="0">
                <a:latin typeface="Gill Sans MT"/>
              </a:rPr>
              <a:t>negrito</a:t>
            </a:r>
            <a:r>
              <a:rPr lang="pt-BR" dirty="0">
                <a:latin typeface="Gill Sans MT"/>
              </a:rPr>
              <a:t>, </a:t>
            </a:r>
            <a:r>
              <a:rPr lang="pt-BR" dirty="0">
                <a:solidFill>
                  <a:srgbClr val="002060"/>
                </a:solidFill>
                <a:latin typeface="Gill Sans MT"/>
              </a:rPr>
              <a:t>Azul Escuro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1A06835-7652-2E80-632F-6F431310F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1190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3200">
                <a:latin typeface="Aptos Display"/>
                <a:ea typeface="Calibri"/>
                <a:cs typeface="Calibri"/>
              </a:rPr>
              <a:t>Aptos Display, 32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E625617-4995-0147-1404-FEA1CD79174E}"/>
              </a:ext>
            </a:extLst>
          </p:cNvPr>
          <p:cNvSpPr/>
          <p:nvPr/>
        </p:nvSpPr>
        <p:spPr>
          <a:xfrm>
            <a:off x="843576" y="3586526"/>
            <a:ext cx="1905000" cy="26007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210BF29-7113-85A5-60A5-E24A99E467B3}"/>
              </a:ext>
            </a:extLst>
          </p:cNvPr>
          <p:cNvSpPr/>
          <p:nvPr/>
        </p:nvSpPr>
        <p:spPr>
          <a:xfrm>
            <a:off x="3546519" y="3586525"/>
            <a:ext cx="1905000" cy="260073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270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80C90-ABCB-0807-F016-7EAD47FA7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urso básico de Informática: por que fazer? - Blog do Portal Educaçã">
            <a:extLst>
              <a:ext uri="{FF2B5EF4-FFF2-40B4-BE49-F238E27FC236}">
                <a16:creationId xmlns:a16="http://schemas.microsoft.com/office/drawing/2014/main" id="{CB66C041-B35A-CA20-8ED5-D499C3F4AF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r="-223" b="4856"/>
          <a:stretch/>
        </p:blipFill>
        <p:spPr>
          <a:xfrm>
            <a:off x="-2821" y="-1867"/>
            <a:ext cx="12202288" cy="6881107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E0F9D7B7-456B-EF6F-20A5-EAB3A5782748}"/>
              </a:ext>
            </a:extLst>
          </p:cNvPr>
          <p:cNvGrpSpPr/>
          <p:nvPr/>
        </p:nvGrpSpPr>
        <p:grpSpPr>
          <a:xfrm>
            <a:off x="-2648" y="378"/>
            <a:ext cx="6492511" cy="6883350"/>
            <a:chOff x="-2648" y="378"/>
            <a:chExt cx="6492511" cy="688335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A8D7CF35-EF40-10E0-11FF-6E0133FF99DE}"/>
                </a:ext>
              </a:extLst>
            </p:cNvPr>
            <p:cNvSpPr/>
            <p:nvPr/>
          </p:nvSpPr>
          <p:spPr>
            <a:xfrm>
              <a:off x="-2648" y="378"/>
              <a:ext cx="6492511" cy="68833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sz="6000" b="1" err="1">
                <a:latin typeface="Gill Sans MT"/>
              </a:endParaRP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A30C8AF2-46E6-9F9C-EE20-D11E9FAF7C52}"/>
                </a:ext>
              </a:extLst>
            </p:cNvPr>
            <p:cNvSpPr txBox="1"/>
            <p:nvPr/>
          </p:nvSpPr>
          <p:spPr>
            <a:xfrm>
              <a:off x="77513" y="2921416"/>
              <a:ext cx="6308784" cy="10156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104862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pt-BR" sz="6000" b="1">
                  <a:solidFill>
                    <a:srgbClr val="FFFFFF"/>
                  </a:solidFill>
                  <a:latin typeface="Gill Sans MT"/>
                </a:rPr>
                <a:t>INFORMÁTICA</a:t>
              </a:r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328103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B48F85-AB13-4F1F-9706-8D31CC62A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427" y="365125"/>
            <a:ext cx="10659373" cy="1339940"/>
          </a:xfrm>
        </p:spPr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O que é Informática?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9248F5B-31E2-BFDB-3FC0-74309A496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426" y="3464643"/>
            <a:ext cx="10515600" cy="9870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3200" dirty="0">
                <a:ea typeface="+mn-lt"/>
                <a:cs typeface="+mn-lt"/>
              </a:rPr>
              <a:t>Processamento automático de </a:t>
            </a:r>
            <a:r>
              <a:rPr lang="pt-BR" sz="3200" b="1" dirty="0">
                <a:solidFill>
                  <a:srgbClr val="041665"/>
                </a:solidFill>
                <a:ea typeface="+mn-lt"/>
                <a:cs typeface="+mn-lt"/>
              </a:rPr>
              <a:t>informações</a:t>
            </a:r>
            <a:r>
              <a:rPr lang="pt-BR" sz="3200" dirty="0">
                <a:ea typeface="+mn-lt"/>
                <a:cs typeface="+mn-lt"/>
              </a:rPr>
              <a:t>.</a:t>
            </a:r>
            <a:endParaRPr lang="pt-BR" sz="3200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1C59507-F7D5-04B2-B8E1-5DD2040E94F2}"/>
              </a:ext>
            </a:extLst>
          </p:cNvPr>
          <p:cNvSpPr txBox="1"/>
          <p:nvPr/>
        </p:nvSpPr>
        <p:spPr>
          <a:xfrm>
            <a:off x="701364" y="2756076"/>
            <a:ext cx="308825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000" b="1">
                <a:solidFill>
                  <a:srgbClr val="002060"/>
                </a:solidFill>
              </a:rPr>
              <a:t>Infor</a:t>
            </a:r>
            <a:r>
              <a:rPr lang="pt-BR" sz="4000"/>
              <a:t>mação</a:t>
            </a:r>
            <a:endParaRPr lang="pt-BR" sz="4000" b="1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A90F1E0-938F-5F54-A1E7-549552D51749}"/>
              </a:ext>
            </a:extLst>
          </p:cNvPr>
          <p:cNvSpPr txBox="1"/>
          <p:nvPr/>
        </p:nvSpPr>
        <p:spPr>
          <a:xfrm>
            <a:off x="3418685" y="2756075"/>
            <a:ext cx="505795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000"/>
              <a:t>auto</a:t>
            </a:r>
            <a:r>
              <a:rPr lang="pt-BR" sz="4000" b="1">
                <a:solidFill>
                  <a:srgbClr val="002060"/>
                </a:solidFill>
              </a:rPr>
              <a:t>mática</a:t>
            </a:r>
          </a:p>
        </p:txBody>
      </p:sp>
    </p:spTree>
    <p:extLst>
      <p:ext uri="{BB962C8B-B14F-4D97-AF65-F5344CB8AC3E}">
        <p14:creationId xmlns:p14="http://schemas.microsoft.com/office/powerpoint/2010/main" val="213781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0E5D04-5664-F378-D723-FED87C597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>
                <a:solidFill>
                  <a:srgbClr val="002060"/>
                </a:solidFill>
                <a:latin typeface="Gill Sans MT"/>
              </a:rPr>
              <a:t>O que é Informação?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F9289C-4585-1594-B87B-A52A0ED9F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b="1">
                <a:solidFill>
                  <a:srgbClr val="002060"/>
                </a:solidFill>
              </a:rPr>
              <a:t>Informação </a:t>
            </a:r>
            <a:r>
              <a:rPr lang="pt-BR"/>
              <a:t>é o resultado </a:t>
            </a:r>
            <a:r>
              <a:rPr lang="pt-BR" i="1"/>
              <a:t>significativo</a:t>
            </a:r>
            <a:r>
              <a:rPr lang="pt-BR"/>
              <a:t>, </a:t>
            </a:r>
            <a:r>
              <a:rPr lang="pt-BR" i="1"/>
              <a:t>relevante</a:t>
            </a:r>
            <a:r>
              <a:rPr lang="pt-BR"/>
              <a:t>, </a:t>
            </a:r>
            <a:r>
              <a:rPr lang="pt-BR" i="1"/>
              <a:t>estruturado </a:t>
            </a:r>
            <a:r>
              <a:rPr lang="pt-BR"/>
              <a:t>e </a:t>
            </a:r>
            <a:r>
              <a:rPr lang="pt-BR" i="1"/>
              <a:t>útil </a:t>
            </a:r>
            <a:r>
              <a:rPr lang="pt-BR"/>
              <a:t>obtivo após o </a:t>
            </a:r>
            <a:r>
              <a:rPr lang="pt-BR" b="1">
                <a:solidFill>
                  <a:srgbClr val="002060"/>
                </a:solidFill>
              </a:rPr>
              <a:t>processamento </a:t>
            </a:r>
            <a:r>
              <a:rPr lang="pt-BR"/>
              <a:t>de </a:t>
            </a:r>
            <a:r>
              <a:rPr lang="pt-BR" b="1">
                <a:solidFill>
                  <a:srgbClr val="002060"/>
                </a:solidFill>
              </a:rPr>
              <a:t>dados</a:t>
            </a:r>
            <a:r>
              <a:rPr lang="pt-BR"/>
              <a:t>.</a:t>
            </a:r>
          </a:p>
        </p:txBody>
      </p:sp>
      <p:pic>
        <p:nvPicPr>
          <p:cNvPr id="4" name="Imagem 3" descr="Professor: vocês entenderam Eu sem entender nada: Sim professor. - Memes">
            <a:extLst>
              <a:ext uri="{FF2B5EF4-FFF2-40B4-BE49-F238E27FC236}">
                <a16:creationId xmlns:a16="http://schemas.microsoft.com/office/drawing/2014/main" id="{13E0A337-1565-825E-920D-564E3BA2E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701" y="3141190"/>
            <a:ext cx="3634596" cy="37098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554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D0E448-B8C3-DDDD-650F-E02277BA2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32946"/>
            <a:ext cx="10515600" cy="19646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b="1">
                <a:solidFill>
                  <a:srgbClr val="002060"/>
                </a:solidFill>
              </a:rPr>
              <a:t>Dados: </a:t>
            </a:r>
            <a:r>
              <a:rPr lang="pt-BR">
                <a:ea typeface="+mn-lt"/>
                <a:cs typeface="+mn-lt"/>
              </a:rPr>
              <a:t>fatos brutos, símbolos ou valores não </a:t>
            </a:r>
            <a:r>
              <a:rPr lang="pt-BR" b="1">
                <a:solidFill>
                  <a:srgbClr val="002060"/>
                </a:solidFill>
                <a:ea typeface="+mn-lt"/>
                <a:cs typeface="+mn-lt"/>
              </a:rPr>
              <a:t>processados</a:t>
            </a:r>
            <a:r>
              <a:rPr lang="pt-BR"/>
              <a:t>.</a:t>
            </a:r>
            <a:endParaRPr lang="pt-BR" b="1">
              <a:solidFill>
                <a:srgbClr val="002060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b="1">
                <a:solidFill>
                  <a:srgbClr val="002060"/>
                </a:solidFill>
              </a:rPr>
              <a:t>Informação:</a:t>
            </a:r>
            <a:r>
              <a:rPr lang="pt-BR"/>
              <a:t> </a:t>
            </a:r>
            <a:r>
              <a:rPr lang="pt-BR">
                <a:ea typeface="+mn-lt"/>
                <a:cs typeface="+mn-lt"/>
              </a:rPr>
              <a:t>surge quando os dados são </a:t>
            </a:r>
            <a:r>
              <a:rPr lang="pt-BR" b="1">
                <a:solidFill>
                  <a:srgbClr val="002060"/>
                </a:solidFill>
                <a:ea typeface="+mn-lt"/>
                <a:cs typeface="+mn-lt"/>
              </a:rPr>
              <a:t>processados</a:t>
            </a:r>
            <a:r>
              <a:rPr lang="pt-BR">
                <a:ea typeface="+mn-lt"/>
                <a:cs typeface="+mn-lt"/>
              </a:rPr>
              <a:t> e organizados para se tornarem úteis.</a:t>
            </a:r>
            <a:endParaRPr lang="pt-BR"/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DB90DAFE-0BFF-6046-0635-0DEBEBDB4198}"/>
              </a:ext>
            </a:extLst>
          </p:cNvPr>
          <p:cNvGrpSpPr/>
          <p:nvPr/>
        </p:nvGrpSpPr>
        <p:grpSpPr>
          <a:xfrm>
            <a:off x="855636" y="2249503"/>
            <a:ext cx="10513904" cy="1895230"/>
            <a:chOff x="855636" y="2249503"/>
            <a:chExt cx="10513904" cy="1895230"/>
          </a:xfrm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447DD679-B51A-1731-6696-2BF743A433A1}"/>
                </a:ext>
              </a:extLst>
            </p:cNvPr>
            <p:cNvSpPr/>
            <p:nvPr/>
          </p:nvSpPr>
          <p:spPr>
            <a:xfrm>
              <a:off x="855636" y="2559538"/>
              <a:ext cx="2031263" cy="1367692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b="1"/>
                <a:t>Dados</a:t>
              </a:r>
            </a:p>
          </p:txBody>
        </p:sp>
        <p:sp>
          <p:nvSpPr>
            <p:cNvPr id="5" name="Seta: para a Direita 4">
              <a:extLst>
                <a:ext uri="{FF2B5EF4-FFF2-40B4-BE49-F238E27FC236}">
                  <a16:creationId xmlns:a16="http://schemas.microsoft.com/office/drawing/2014/main" id="{605741A5-6769-5B38-3CE2-0BD7CE83E418}"/>
                </a:ext>
              </a:extLst>
            </p:cNvPr>
            <p:cNvSpPr/>
            <p:nvPr/>
          </p:nvSpPr>
          <p:spPr>
            <a:xfrm>
              <a:off x="3377204" y="3019983"/>
              <a:ext cx="964020" cy="433164"/>
            </a:xfrm>
            <a:prstGeom prst="rightArrow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400" b="1"/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511F9C14-E78A-31E9-DE9F-921C804B5927}"/>
                </a:ext>
              </a:extLst>
            </p:cNvPr>
            <p:cNvSpPr/>
            <p:nvPr/>
          </p:nvSpPr>
          <p:spPr>
            <a:xfrm>
              <a:off x="4722779" y="2249503"/>
              <a:ext cx="2657230" cy="1895230"/>
            </a:xfrm>
            <a:prstGeom prst="snipRound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b="1"/>
                <a:t>Processamento</a:t>
              </a:r>
            </a:p>
          </p:txBody>
        </p:sp>
        <p:sp>
          <p:nvSpPr>
            <p:cNvPr id="7" name="Seta: para a Direita 6">
              <a:extLst>
                <a:ext uri="{FF2B5EF4-FFF2-40B4-BE49-F238E27FC236}">
                  <a16:creationId xmlns:a16="http://schemas.microsoft.com/office/drawing/2014/main" id="{6629672D-5F81-550E-6A9A-D46689DC120D}"/>
                </a:ext>
              </a:extLst>
            </p:cNvPr>
            <p:cNvSpPr/>
            <p:nvPr/>
          </p:nvSpPr>
          <p:spPr>
            <a:xfrm>
              <a:off x="7977959" y="2976850"/>
              <a:ext cx="964020" cy="433164"/>
            </a:xfrm>
            <a:prstGeom prst="rightArrow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400" b="1"/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E95F2030-6520-51C8-D796-9332F625A34A}"/>
                </a:ext>
              </a:extLst>
            </p:cNvPr>
            <p:cNvSpPr/>
            <p:nvPr/>
          </p:nvSpPr>
          <p:spPr>
            <a:xfrm>
              <a:off x="9338277" y="2516405"/>
              <a:ext cx="2031263" cy="1367692"/>
            </a:xfrm>
            <a:prstGeom prst="round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pt-BR" sz="2400" b="1"/>
                <a:t>Informação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78008292-4D93-A992-B747-362CDBB9A0F9}"/>
              </a:ext>
            </a:extLst>
          </p:cNvPr>
          <p:cNvGrpSpPr/>
          <p:nvPr/>
        </p:nvGrpSpPr>
        <p:grpSpPr>
          <a:xfrm>
            <a:off x="841258" y="4751163"/>
            <a:ext cx="10513904" cy="1895230"/>
            <a:chOff x="855636" y="2249503"/>
            <a:chExt cx="10513904" cy="1895230"/>
          </a:xfrm>
        </p:grpSpPr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68C6E02A-3C02-E199-2BA6-CB1BD1EDB13C}"/>
                </a:ext>
              </a:extLst>
            </p:cNvPr>
            <p:cNvSpPr/>
            <p:nvPr/>
          </p:nvSpPr>
          <p:spPr>
            <a:xfrm>
              <a:off x="855636" y="2559538"/>
              <a:ext cx="2031263" cy="1367692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pt-BR" sz="2400" b="1">
                  <a:solidFill>
                    <a:srgbClr val="000000"/>
                  </a:solidFill>
                </a:rPr>
                <a:t>Entrada</a:t>
              </a:r>
            </a:p>
          </p:txBody>
        </p:sp>
        <p:sp>
          <p:nvSpPr>
            <p:cNvPr id="18" name="Seta: para a Direita 17">
              <a:extLst>
                <a:ext uri="{FF2B5EF4-FFF2-40B4-BE49-F238E27FC236}">
                  <a16:creationId xmlns:a16="http://schemas.microsoft.com/office/drawing/2014/main" id="{21C2E9B9-5E46-4D88-C540-096D73C487A4}"/>
                </a:ext>
              </a:extLst>
            </p:cNvPr>
            <p:cNvSpPr/>
            <p:nvPr/>
          </p:nvSpPr>
          <p:spPr>
            <a:xfrm>
              <a:off x="3377204" y="3019983"/>
              <a:ext cx="964020" cy="433164"/>
            </a:xfrm>
            <a:prstGeom prst="rightArrow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400" b="1">
                <a:solidFill>
                  <a:srgbClr val="000000"/>
                </a:solidFill>
              </a:endParaRPr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ED123013-420A-9051-55DD-622E22B0925F}"/>
                </a:ext>
              </a:extLst>
            </p:cNvPr>
            <p:cNvSpPr/>
            <p:nvPr/>
          </p:nvSpPr>
          <p:spPr>
            <a:xfrm>
              <a:off x="4722779" y="2249503"/>
              <a:ext cx="2657230" cy="1895230"/>
            </a:xfrm>
            <a:prstGeom prst="snipRound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pt-BR" sz="2400" b="1">
                  <a:solidFill>
                    <a:srgbClr val="000000"/>
                  </a:solidFill>
                </a:rPr>
                <a:t>Operações, cálculos, aplicações</a:t>
              </a:r>
              <a:endParaRPr lang="pt-BR" sz="2400" b="1">
                <a:solidFill>
                  <a:srgbClr val="FFFFFF"/>
                </a:solidFill>
              </a:endParaRPr>
            </a:p>
            <a:p>
              <a:pPr algn="ctr"/>
              <a:r>
                <a:rPr lang="pt-BR" sz="2400" b="1">
                  <a:solidFill>
                    <a:srgbClr val="000000"/>
                  </a:solidFill>
                </a:rPr>
                <a:t>(Computador)</a:t>
              </a:r>
            </a:p>
          </p:txBody>
        </p:sp>
        <p:sp>
          <p:nvSpPr>
            <p:cNvPr id="20" name="Seta: para a Direita 19">
              <a:extLst>
                <a:ext uri="{FF2B5EF4-FFF2-40B4-BE49-F238E27FC236}">
                  <a16:creationId xmlns:a16="http://schemas.microsoft.com/office/drawing/2014/main" id="{07594503-8DAB-F313-A7CB-94FFE760C33C}"/>
                </a:ext>
              </a:extLst>
            </p:cNvPr>
            <p:cNvSpPr/>
            <p:nvPr/>
          </p:nvSpPr>
          <p:spPr>
            <a:xfrm>
              <a:off x="7977959" y="2976850"/>
              <a:ext cx="964020" cy="433164"/>
            </a:xfrm>
            <a:prstGeom prst="rightArrow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400" b="1">
                <a:solidFill>
                  <a:srgbClr val="000000"/>
                </a:solidFill>
              </a:endParaRPr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0D774635-8F5B-AAE3-3608-D6FD455F0BD4}"/>
                </a:ext>
              </a:extLst>
            </p:cNvPr>
            <p:cNvSpPr/>
            <p:nvPr/>
          </p:nvSpPr>
          <p:spPr>
            <a:xfrm>
              <a:off x="9338277" y="2516405"/>
              <a:ext cx="2031263" cy="1367692"/>
            </a:xfrm>
            <a:prstGeom prst="round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pt-BR" sz="2400" b="1">
                  <a:solidFill>
                    <a:srgbClr val="000000"/>
                  </a:solidFill>
                </a:rPr>
                <a:t>Saída</a:t>
              </a:r>
              <a:endParaRPr lang="pt-BR" sz="2400" b="1"/>
            </a:p>
          </p:txBody>
        </p:sp>
      </p:grpSp>
    </p:spTree>
    <p:extLst>
      <p:ext uri="{BB962C8B-B14F-4D97-AF65-F5344CB8AC3E}">
        <p14:creationId xmlns:p14="http://schemas.microsoft.com/office/powerpoint/2010/main" val="262423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Escritório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1170</Words>
  <Application>Microsoft Office PowerPoint</Application>
  <PresentationFormat>Widescreen</PresentationFormat>
  <Paragraphs>168</Paragraphs>
  <Slides>58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58</vt:i4>
      </vt:variant>
    </vt:vector>
  </HeadingPairs>
  <TitlesOfParts>
    <vt:vector size="63" baseType="lpstr">
      <vt:lpstr>Aptos</vt:lpstr>
      <vt:lpstr>Aptos Display</vt:lpstr>
      <vt:lpstr>Arial</vt:lpstr>
      <vt:lpstr>Gill Sans MT</vt:lpstr>
      <vt:lpstr>Tema do Office</vt:lpstr>
      <vt:lpstr>Apresentação do PowerPoint</vt:lpstr>
      <vt:lpstr>Objetivos e Metodologia</vt:lpstr>
      <vt:lpstr>Apresentação do PowerPoint</vt:lpstr>
      <vt:lpstr>Apresentação do PowerPoint</vt:lpstr>
      <vt:lpstr>Apresentação do PowerPoint</vt:lpstr>
      <vt:lpstr>Apresentação do PowerPoint</vt:lpstr>
      <vt:lpstr>O que é Informática?</vt:lpstr>
      <vt:lpstr>O que é Informação?</vt:lpstr>
      <vt:lpstr>Apresentação do PowerPoint</vt:lpstr>
      <vt:lpstr>Apresentação do PowerPoint</vt:lpstr>
      <vt:lpstr>Apresentação do PowerPoint</vt:lpstr>
      <vt:lpstr>O que é um computador?</vt:lpstr>
      <vt:lpstr>Tipos de computadores</vt:lpstr>
      <vt:lpstr>Apresentação do PowerPoint</vt:lpstr>
      <vt:lpstr>Apresentação do PowerPoint</vt:lpstr>
      <vt:lpstr>Características do computador</vt:lpstr>
      <vt:lpstr>Benefícios do computador</vt:lpstr>
      <vt:lpstr>Componentes de um computador</vt:lpstr>
      <vt:lpstr>Apresentação do PowerPoint</vt:lpstr>
      <vt:lpstr>Apresentação do PowerPoint</vt:lpstr>
      <vt:lpstr>Apresentação do PowerPoint</vt:lpstr>
      <vt:lpstr>Gabinete</vt:lpstr>
      <vt:lpstr>Placa-mãe</vt:lpstr>
      <vt:lpstr>CPU (Processador)</vt:lpstr>
      <vt:lpstr>Memória RAM</vt:lpstr>
      <vt:lpstr>Memória ROM</vt:lpstr>
      <vt:lpstr>Disco rígido (HD/SSD)</vt:lpstr>
      <vt:lpstr>Fonte</vt:lpstr>
      <vt:lpstr>Periféricos</vt:lpstr>
      <vt:lpstr>Dispositivo de armazenamento de dados portáteis</vt:lpstr>
      <vt:lpstr>Monitor</vt:lpstr>
      <vt:lpstr>Teclado</vt:lpstr>
      <vt:lpstr>Mouse</vt:lpstr>
      <vt:lpstr>Fones de ouvido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Sistema Operacional</vt:lpstr>
      <vt:lpstr>Softwares utilitários</vt:lpstr>
      <vt:lpstr>Apresentação do PowerPoint</vt:lpstr>
      <vt:lpstr>Softwares de aplicação </vt:lpstr>
      <vt:lpstr>Apresentação do PowerPoint</vt:lpstr>
      <vt:lpstr>Navegadores</vt:lpstr>
      <vt:lpstr>Apresentação do PowerPoint</vt:lpstr>
      <vt:lpstr>Apresentação do PowerPoint</vt:lpstr>
      <vt:lpstr>Windows </vt:lpstr>
      <vt:lpstr>Apresentação do PowerPoint</vt:lpstr>
      <vt:lpstr>O preço da fama</vt:lpstr>
      <vt:lpstr>Estudar é sempre a melhor escolha</vt:lpstr>
      <vt:lpstr>Apresentação do PowerPoint</vt:lpstr>
      <vt:lpstr>Ligar o computador</vt:lpstr>
      <vt:lpstr>Desligar o computador</vt:lpstr>
      <vt:lpstr>Alt + F4</vt:lpstr>
      <vt:lpstr>Regras de uso dos aparelhos</vt:lpstr>
      <vt:lpstr>Apresentação do PowerPoint</vt:lpstr>
      <vt:lpstr>Gill Sans MT, 44, negrito, Azul Escuro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ESCOLA</cp:lastModifiedBy>
  <cp:revision>25</cp:revision>
  <dcterms:created xsi:type="dcterms:W3CDTF">2025-02-24T02:40:16Z</dcterms:created>
  <dcterms:modified xsi:type="dcterms:W3CDTF">2025-06-07T13:26:36Z</dcterms:modified>
</cp:coreProperties>
</file>